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9" r:id="rId2"/>
    <p:sldId id="270" r:id="rId3"/>
    <p:sldId id="262" r:id="rId4"/>
    <p:sldId id="263" r:id="rId5"/>
    <p:sldId id="266" r:id="rId6"/>
    <p:sldId id="268" r:id="rId7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FFF"/>
    <a:srgbClr val="E5FFFA"/>
    <a:srgbClr val="FFF3FC"/>
    <a:srgbClr val="FFF3FF"/>
    <a:srgbClr val="FFEBFF"/>
    <a:srgbClr val="F3FFD1"/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776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-15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08" tIns="45554" rIns="91108" bIns="45554" numCol="1" anchor="t" anchorCtr="0" compatLnSpc="1">
            <a:prstTxWarp prst="textNoShape">
              <a:avLst/>
            </a:prstTxWarp>
          </a:bodyPr>
          <a:lstStyle>
            <a:lvl1pPr defTabSz="911225">
              <a:defRPr sz="1200"/>
            </a:lvl1pPr>
          </a:lstStyle>
          <a:p>
            <a:endParaRPr lang="en-US" altLang="ko-K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08" tIns="45554" rIns="91108" bIns="45554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/>
            </a:lvl1pPr>
          </a:lstStyle>
          <a:p>
            <a:endParaRPr lang="en-US" altLang="ko-K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08" tIns="45554" rIns="91108" bIns="45554" numCol="1" anchor="b" anchorCtr="0" compatLnSpc="1">
            <a:prstTxWarp prst="textNoShape">
              <a:avLst/>
            </a:prstTxWarp>
          </a:bodyPr>
          <a:lstStyle>
            <a:lvl1pPr defTabSz="911225">
              <a:defRPr sz="1200"/>
            </a:lvl1pPr>
          </a:lstStyle>
          <a:p>
            <a:endParaRPr lang="en-US" altLang="ko-K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1013"/>
            <a:ext cx="29178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08" tIns="45554" rIns="91108" bIns="45554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/>
            </a:lvl1pPr>
          </a:lstStyle>
          <a:p>
            <a:fld id="{2DAAC708-156F-47E7-9A98-35B5FACBC5E9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57A32-D254-4C72-AD4E-9A275EDAC0CF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1069D0-A38C-48AC-A4E1-6EE73C16F464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1DA7D-7A68-4F37-A587-9883885A03C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37D39-9279-4DD4-A70A-1F4F506696F5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C2C8B-9816-407F-9152-024DFC6D7A1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6A5C75-FD25-43EF-826B-57F735DD7AA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499BB-5D85-4AEE-99E9-0C5A14D0E44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2D770-F429-4A1C-A1C8-384DEF169C00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6FBAF1-70E9-41E8-9970-AC846D1433D1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4809A-6AE7-490D-A145-C0E82908C70C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832EC8-9D6D-4204-B96A-B617C29E1102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A5EB548-A549-4892-93E4-66BFCF9C5CA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WordArt 2"/>
          <p:cNvSpPr>
            <a:spLocks noChangeArrowheads="1" noChangeShapeType="1" noTextEdit="1"/>
          </p:cNvSpPr>
          <p:nvPr/>
        </p:nvSpPr>
        <p:spPr bwMode="auto">
          <a:xfrm>
            <a:off x="755650" y="260350"/>
            <a:ext cx="7704138" cy="398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서울 출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,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퇴근 버스</a:t>
            </a:r>
          </a:p>
        </p:txBody>
      </p:sp>
      <p:graphicFrame>
        <p:nvGraphicFramePr>
          <p:cNvPr id="52227" name="Group 3"/>
          <p:cNvGraphicFramePr>
            <a:graphicFrameLocks noGrp="1"/>
          </p:cNvGraphicFramePr>
          <p:nvPr/>
        </p:nvGraphicFramePr>
        <p:xfrm>
          <a:off x="250825" y="1214438"/>
          <a:ext cx="8569325" cy="5535617"/>
        </p:xfrm>
        <a:graphic>
          <a:graphicData uri="http://schemas.openxmlformats.org/drawingml/2006/table">
            <a:tbl>
              <a:tblPr/>
              <a:tblGrid>
                <a:gridCol w="950913"/>
                <a:gridCol w="1425575"/>
                <a:gridCol w="3335337"/>
                <a:gridCol w="1368425"/>
                <a:gridCol w="1489075"/>
              </a:tblGrid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분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 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 류 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상봉역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번 출구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청해수산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구리 교문 사거리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협신공업사 앞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GS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스퀘어 앞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맞은편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패션타운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도농역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동화고등학교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금곡사거리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SK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주유소 앞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평내 동 사무소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금강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상가 입구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운행 없음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중흥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버스 정류장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천마산 곰탕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버스 정류장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 만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운행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창현 초등학교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후문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 터미널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삼성빌라 입구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슈퍼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청아빌라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청아캠프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청심 국제병원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7785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※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土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출근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천마산 곰탕 마석 창현초등학교 앞 경유 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금강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중흥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APT 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경유하지 않음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 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2324" name="Rectangle 100"/>
          <p:cNvSpPr>
            <a:spLocks noChangeArrowheads="1"/>
          </p:cNvSpPr>
          <p:nvPr/>
        </p:nvSpPr>
        <p:spPr bwMode="auto">
          <a:xfrm>
            <a:off x="250825" y="765175"/>
            <a:ext cx="8558213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b="1"/>
              <a:t>서울 </a:t>
            </a:r>
            <a:r>
              <a:rPr lang="en-US" altLang="ko-KR" b="1"/>
              <a:t>-&gt;</a:t>
            </a:r>
            <a:r>
              <a:rPr lang="ko-KR" altLang="en-US" b="1"/>
              <a:t>천원단지 통근버스 </a:t>
            </a:r>
            <a:r>
              <a:rPr lang="en-US" altLang="ko-KR" b="1"/>
              <a:t>(</a:t>
            </a:r>
            <a:r>
              <a:rPr lang="ko-KR" altLang="en-US" b="1"/>
              <a:t>출</a:t>
            </a:r>
            <a:r>
              <a:rPr lang="en-US" altLang="ko-KR" b="1"/>
              <a:t>,</a:t>
            </a:r>
            <a:r>
              <a:rPr lang="ko-KR" altLang="en-US" b="1"/>
              <a:t>퇴근</a:t>
            </a:r>
            <a:r>
              <a:rPr lang="en-US" altLang="ko-KR" b="1"/>
              <a:t>) / </a:t>
            </a:r>
            <a:r>
              <a:rPr lang="ko-KR" altLang="en-US" b="1"/>
              <a:t>퇴근 </a:t>
            </a:r>
            <a:r>
              <a:rPr lang="en-US" altLang="ko-KR" b="1"/>
              <a:t>18:20 </a:t>
            </a:r>
            <a:r>
              <a:rPr lang="ko-KR" altLang="en-US" b="1"/>
              <a:t>대학원 출발 </a:t>
            </a:r>
            <a:r>
              <a:rPr lang="en-US" altLang="ko-KR" b="1"/>
              <a:t>, 18:30 </a:t>
            </a:r>
            <a:r>
              <a:rPr lang="ko-KR" altLang="en-US" b="1"/>
              <a:t>병원 출발</a:t>
            </a:r>
            <a:endParaRPr lang="en-US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WordArt 2"/>
          <p:cNvSpPr>
            <a:spLocks noChangeArrowheads="1" noChangeShapeType="1" noTextEdit="1"/>
          </p:cNvSpPr>
          <p:nvPr/>
        </p:nvSpPr>
        <p:spPr bwMode="auto">
          <a:xfrm>
            <a:off x="250825" y="188913"/>
            <a:ext cx="849788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춘천 출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,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퇴근 버스</a:t>
            </a:r>
          </a:p>
          <a:p>
            <a:pPr algn="ctr"/>
            <a:endParaRPr lang="ko-KR" altLang="en-US" sz="2800" b="1" kern="10">
              <a:ln w="9525">
                <a:solidFill>
                  <a:srgbClr val="FF9900"/>
                </a:solidFill>
                <a:round/>
                <a:headEnd/>
                <a:tailEnd/>
              </a:ln>
              <a:solidFill>
                <a:srgbClr val="FF9900"/>
              </a:solidFill>
              <a:latin typeface="돋움"/>
              <a:ea typeface="돋움"/>
            </a:endParaRPr>
          </a:p>
        </p:txBody>
      </p:sp>
      <p:sp>
        <p:nvSpPr>
          <p:cNvPr id="53251" name="WordArt 3"/>
          <p:cNvSpPr>
            <a:spLocks noChangeArrowheads="1" noChangeShapeType="1" noTextEdit="1"/>
          </p:cNvSpPr>
          <p:nvPr/>
        </p:nvSpPr>
        <p:spPr bwMode="auto">
          <a:xfrm>
            <a:off x="250825" y="3644900"/>
            <a:ext cx="8642350" cy="417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잠실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(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마석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)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출</a:t>
            </a:r>
            <a:r>
              <a:rPr lang="en-US" altLang="ko-KR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,</a:t>
            </a:r>
            <a:r>
              <a:rPr lang="ko-KR" altLang="en-US" sz="2800" b="1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돋움"/>
                <a:ea typeface="돋움"/>
              </a:rPr>
              <a:t>퇴근 버스</a:t>
            </a:r>
          </a:p>
        </p:txBody>
      </p:sp>
      <p:graphicFrame>
        <p:nvGraphicFramePr>
          <p:cNvPr id="53252" name="Group 4"/>
          <p:cNvGraphicFramePr>
            <a:graphicFrameLocks noGrp="1"/>
          </p:cNvGraphicFramePr>
          <p:nvPr>
            <p:ph sz="half" idx="1"/>
          </p:nvPr>
        </p:nvGraphicFramePr>
        <p:xfrm>
          <a:off x="250825" y="1052513"/>
          <a:ext cx="8642350" cy="2393951"/>
        </p:xfrm>
        <a:graphic>
          <a:graphicData uri="http://schemas.openxmlformats.org/drawingml/2006/table">
            <a:tbl>
              <a:tblPr/>
              <a:tblGrid>
                <a:gridCol w="930275"/>
                <a:gridCol w="1865313"/>
                <a:gridCol w="2889250"/>
                <a:gridCol w="2957512"/>
              </a:tblGrid>
              <a:tr h="3429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분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 류 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운동장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춘천 터미널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횡단보도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가평 소방서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청평 터미널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서울 철물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청평 삼거리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SK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주유소 맞은 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청심 국제병원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296" name="Rectangle 48"/>
          <p:cNvSpPr>
            <a:spLocks noChangeArrowheads="1"/>
          </p:cNvSpPr>
          <p:nvPr/>
        </p:nvSpPr>
        <p:spPr bwMode="auto">
          <a:xfrm>
            <a:off x="250825" y="620713"/>
            <a:ext cx="8629650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b="1"/>
              <a:t>춘천 </a:t>
            </a:r>
            <a:r>
              <a:rPr lang="en-US" altLang="ko-KR" b="1"/>
              <a:t>-&gt; </a:t>
            </a:r>
            <a:r>
              <a:rPr lang="ko-KR" altLang="en-US" b="1"/>
              <a:t>천원단지 통근버스 </a:t>
            </a:r>
            <a:r>
              <a:rPr lang="en-US" altLang="ko-KR" b="1"/>
              <a:t>(</a:t>
            </a:r>
            <a:r>
              <a:rPr lang="ko-KR" altLang="en-US" b="1"/>
              <a:t>출</a:t>
            </a:r>
            <a:r>
              <a:rPr lang="en-US" altLang="ko-KR" b="1"/>
              <a:t>,</a:t>
            </a:r>
            <a:r>
              <a:rPr lang="ko-KR" altLang="en-US" b="1"/>
              <a:t>퇴근</a:t>
            </a:r>
            <a:r>
              <a:rPr lang="en-US" altLang="ko-KR" b="1"/>
              <a:t>)  /  </a:t>
            </a:r>
            <a:r>
              <a:rPr lang="ko-KR" altLang="en-US" b="1"/>
              <a:t>퇴근 </a:t>
            </a:r>
            <a:r>
              <a:rPr lang="en-US" altLang="ko-KR" b="1"/>
              <a:t>18:30 </a:t>
            </a:r>
            <a:r>
              <a:rPr lang="ko-KR" altLang="en-US" b="1"/>
              <a:t>병원 출발</a:t>
            </a:r>
          </a:p>
        </p:txBody>
      </p:sp>
      <p:graphicFrame>
        <p:nvGraphicFramePr>
          <p:cNvPr id="53297" name="Group 49"/>
          <p:cNvGraphicFramePr>
            <a:graphicFrameLocks noGrp="1"/>
          </p:cNvGraphicFramePr>
          <p:nvPr>
            <p:ph sz="half" idx="2"/>
          </p:nvPr>
        </p:nvGraphicFramePr>
        <p:xfrm>
          <a:off x="250825" y="4508500"/>
          <a:ext cx="8642350" cy="2245361"/>
        </p:xfrm>
        <a:graphic>
          <a:graphicData uri="http://schemas.openxmlformats.org/drawingml/2006/table">
            <a:tbl>
              <a:tblPr/>
              <a:tblGrid>
                <a:gridCol w="930275"/>
                <a:gridCol w="1865313"/>
                <a:gridCol w="2889250"/>
                <a:gridCol w="2957512"/>
              </a:tblGrid>
              <a:tr h="3143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 분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정 류 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 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잠실역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삼성어린이 박물관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중흥 사거리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읍사무소 부지 앞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창현초등학교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후문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 서울버스 운행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청심국제병원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4325"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※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일요일 휴무 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토요일 출근시 마석 경유하는 상봉행 버스 이용</a:t>
                      </a:r>
                      <a:r>
                        <a:rPr kumimoji="1" lang="en-US" altLang="ko-K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336" name="Rectangle 88"/>
          <p:cNvSpPr>
            <a:spLocks noChangeArrowheads="1"/>
          </p:cNvSpPr>
          <p:nvPr/>
        </p:nvSpPr>
        <p:spPr bwMode="auto">
          <a:xfrm>
            <a:off x="250825" y="4076700"/>
            <a:ext cx="8629650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ko-KR" altLang="en-US" b="1" dirty="0"/>
              <a:t>잠실</a:t>
            </a:r>
            <a:r>
              <a:rPr lang="en-US" altLang="ko-KR" b="1" dirty="0"/>
              <a:t>(</a:t>
            </a:r>
            <a:r>
              <a:rPr lang="ko-KR" altLang="en-US" b="1" dirty="0"/>
              <a:t>마석</a:t>
            </a:r>
            <a:r>
              <a:rPr lang="en-US" altLang="ko-KR" b="1" dirty="0"/>
              <a:t>) -&gt; </a:t>
            </a:r>
            <a:r>
              <a:rPr lang="ko-KR" altLang="en-US" b="1" dirty="0"/>
              <a:t>천원단지 통근버스 </a:t>
            </a:r>
            <a:r>
              <a:rPr lang="en-US" altLang="ko-KR" b="1" dirty="0"/>
              <a:t>(</a:t>
            </a:r>
            <a:r>
              <a:rPr lang="ko-KR" altLang="en-US" b="1" dirty="0"/>
              <a:t>출</a:t>
            </a:r>
            <a:r>
              <a:rPr lang="en-US" altLang="ko-KR" b="1" dirty="0"/>
              <a:t>,</a:t>
            </a:r>
            <a:r>
              <a:rPr lang="ko-KR" altLang="en-US" b="1" dirty="0"/>
              <a:t>퇴근</a:t>
            </a:r>
            <a:r>
              <a:rPr lang="en-US" altLang="ko-KR" b="1" dirty="0"/>
              <a:t>)  /  </a:t>
            </a:r>
            <a:r>
              <a:rPr lang="ko-KR" altLang="en-US" b="1" dirty="0"/>
              <a:t>퇴근 </a:t>
            </a:r>
            <a:r>
              <a:rPr lang="en-US" altLang="ko-KR" b="1" dirty="0"/>
              <a:t>18:30 </a:t>
            </a:r>
            <a:r>
              <a:rPr lang="ko-KR" altLang="en-US" b="1" dirty="0"/>
              <a:t>병원 출발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190" name="Group 254"/>
          <p:cNvGraphicFramePr>
            <a:graphicFrameLocks noGrp="1"/>
          </p:cNvGraphicFramePr>
          <p:nvPr/>
        </p:nvGraphicFramePr>
        <p:xfrm>
          <a:off x="6350" y="528638"/>
          <a:ext cx="9126538" cy="6028373"/>
        </p:xfrm>
        <a:graphic>
          <a:graphicData uri="http://schemas.openxmlformats.org/drawingml/2006/table">
            <a:tbl>
              <a:tblPr/>
              <a:tblGrid>
                <a:gridCol w="822325"/>
                <a:gridCol w="847725"/>
                <a:gridCol w="762000"/>
                <a:gridCol w="182563"/>
                <a:gridCol w="728662"/>
                <a:gridCol w="228600"/>
                <a:gridCol w="784225"/>
                <a:gridCol w="866775"/>
                <a:gridCol w="941388"/>
                <a:gridCol w="1300162"/>
                <a:gridCol w="946150"/>
                <a:gridCol w="715963"/>
              </a:tblGrid>
              <a:tr h="790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病 院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Hospital</a:t>
                      </a:r>
                      <a:endParaRPr kumimoji="1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チョンアビラ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Villa1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빌리지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ビレッジ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Village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チョンアビラ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Villa2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설악교회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雪岳敎會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Seorak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church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大學院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Graduate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School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청아캠프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キャンプ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Cheong. A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Camp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修鍊苑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 pyeong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Training Center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도착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病 院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到着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Hospital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(Arrival)</a:t>
                      </a:r>
                      <a:endParaRPr kumimoji="1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진흥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여객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1330-5</a:t>
                      </a:r>
                      <a:endParaRPr kumimoji="1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08:07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日 경유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08:50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09:00 →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09:43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09:58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98450">
                <a:tc grid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일요일만 운행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- 10:00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 →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교회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12:30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교회 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12:35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→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3FFFD"/>
                        </a:gs>
                        <a:gs pos="50000">
                          <a:srgbClr val="F3FFFD">
                            <a:gamma/>
                            <a:tint val="38039"/>
                            <a:invGamma/>
                          </a:srgbClr>
                        </a:gs>
                        <a:gs pos="100000">
                          <a:srgbClr val="F3FFFD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10:29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11:44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16:54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16:57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300038">
                <a:tc gridSpan="1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18:30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18:33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캠프 →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18:38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→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18:43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→ 18:48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빌리지 →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18:51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→ 병원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19:29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19:53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21:00(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수련원→설악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EBFC"/>
                        </a:gs>
                        <a:gs pos="50000">
                          <a:srgbClr val="FFEBFC">
                            <a:gamma/>
                            <a:tint val="9412"/>
                            <a:invGamma/>
                          </a:srgbClr>
                        </a:gs>
                        <a:gs pos="100000">
                          <a:srgbClr val="FFEBFC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40177" name="WordArt 241"/>
          <p:cNvSpPr>
            <a:spLocks noChangeArrowheads="1" noChangeShapeType="1" noTextEdit="1"/>
          </p:cNvSpPr>
          <p:nvPr/>
        </p:nvSpPr>
        <p:spPr bwMode="auto">
          <a:xfrm>
            <a:off x="34925" y="12700"/>
            <a:ext cx="5905500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돋움"/>
                <a:ea typeface="돋움"/>
              </a:rPr>
              <a:t>청심 순환버스 시간표</a:t>
            </a:r>
            <a:r>
              <a:rPr lang="en-US" altLang="ko-KR" sz="36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돋움"/>
                <a:ea typeface="돋움"/>
              </a:rPr>
              <a:t>100501</a:t>
            </a:r>
            <a:endParaRPr lang="ko-KR" altLang="en-US" sz="36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latin typeface="돋움"/>
              <a:ea typeface="돋움"/>
            </a:endParaRPr>
          </a:p>
        </p:txBody>
      </p:sp>
      <p:sp>
        <p:nvSpPr>
          <p:cNvPr id="40178" name="Text Box 242"/>
          <p:cNvSpPr txBox="1">
            <a:spLocks noChangeArrowheads="1"/>
          </p:cNvSpPr>
          <p:nvPr/>
        </p:nvSpPr>
        <p:spPr bwMode="auto">
          <a:xfrm>
            <a:off x="6084888" y="161925"/>
            <a:ext cx="3052762" cy="314325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50000">
                <a:srgbClr val="FFCCCC">
                  <a:gamma/>
                  <a:tint val="0"/>
                  <a:invGamma/>
                </a:srgbClr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1"/>
              <a:t>문의 </a:t>
            </a:r>
            <a:r>
              <a:rPr lang="en-US" altLang="ko-KR" sz="1400" b="1"/>
              <a:t>: </a:t>
            </a:r>
            <a:r>
              <a:rPr lang="ko-KR" altLang="en-US" sz="1400" b="1"/>
              <a:t>청심</a:t>
            </a:r>
            <a:r>
              <a:rPr lang="en-US" altLang="ko-KR" sz="1400" b="1"/>
              <a:t>FMS </a:t>
            </a:r>
            <a:r>
              <a:rPr lang="ko-KR" altLang="en-US" sz="1400" b="1"/>
              <a:t>이영섭</a:t>
            </a:r>
            <a:r>
              <a:rPr lang="en-US" altLang="ko-KR" sz="1400" b="1"/>
              <a:t>(589-4845)</a:t>
            </a:r>
          </a:p>
        </p:txBody>
      </p:sp>
      <p:sp>
        <p:nvSpPr>
          <p:cNvPr id="40188" name="Rectangle 252"/>
          <p:cNvSpPr>
            <a:spLocks noChangeArrowheads="1"/>
          </p:cNvSpPr>
          <p:nvPr/>
        </p:nvSpPr>
        <p:spPr bwMode="auto">
          <a:xfrm>
            <a:off x="6350" y="6569075"/>
            <a:ext cx="4481513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600" b="1"/>
              <a:t>* </a:t>
            </a:r>
            <a:r>
              <a:rPr lang="ko-KR" altLang="en-US" sz="1600" b="1"/>
              <a:t>잠실행 증설로 심야버스는 운행하지 않습니다</a:t>
            </a:r>
            <a:r>
              <a:rPr lang="en-US" altLang="ko-KR" sz="1600" b="1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249" name="Group 241"/>
          <p:cNvGraphicFramePr>
            <a:graphicFrameLocks noGrp="1"/>
          </p:cNvGraphicFramePr>
          <p:nvPr/>
        </p:nvGraphicFramePr>
        <p:xfrm>
          <a:off x="25400" y="528638"/>
          <a:ext cx="9094788" cy="6028373"/>
        </p:xfrm>
        <a:graphic>
          <a:graphicData uri="http://schemas.openxmlformats.org/drawingml/2006/table">
            <a:tbl>
              <a:tblPr/>
              <a:tblGrid>
                <a:gridCol w="889000"/>
                <a:gridCol w="917575"/>
                <a:gridCol w="823913"/>
                <a:gridCol w="196850"/>
                <a:gridCol w="787400"/>
                <a:gridCol w="247650"/>
                <a:gridCol w="847725"/>
                <a:gridCol w="938212"/>
                <a:gridCol w="1017588"/>
                <a:gridCol w="1406525"/>
                <a:gridCol w="1022350"/>
              </a:tblGrid>
              <a:tr h="790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病 院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Hospital</a:t>
                      </a:r>
                      <a:endParaRPr kumimoji="1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チョンアビラ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Villa1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빌리지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ビレッジ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Village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 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チョンアビラ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Villa2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설악교회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雪岳敎會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Seorak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church</a:t>
                      </a: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大學院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Graduate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School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청아캠프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キャンプ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Cheong. A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Camp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修鍊苑</a:t>
                      </a:r>
                      <a:endParaRPr kumimoji="1" lang="ko-KR" alt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 pyeong</a:t>
                      </a:r>
                      <a:endParaRPr kumimoji="1" lang="en-US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Training Center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도착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病 院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到着</a:t>
                      </a: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Hospital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(Arrival)</a:t>
                      </a:r>
                      <a:endParaRPr kumimoji="1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3B3FF"/>
                        </a:gs>
                        <a:gs pos="50000">
                          <a:srgbClr val="B3B3FF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3B3FF"/>
                        </a:gs>
                      </a:gsLst>
                      <a:lin ang="5400000" scaled="1"/>
                    </a:gra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07:55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08:07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日 경유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 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08:50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09:00 →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09:43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09:58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</a:tr>
              <a:tr h="298450">
                <a:tc gridSpan="1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일요일만 운행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- 10:00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 →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교회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12:30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교회 → 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12:35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→ </a:t>
                      </a: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3FFFD"/>
                        </a:gs>
                        <a:gs pos="50000">
                          <a:srgbClr val="F3FFFD">
                            <a:gamma/>
                            <a:tint val="38039"/>
                            <a:invGamma/>
                          </a:srgbClr>
                        </a:gs>
                        <a:gs pos="100000">
                          <a:srgbClr val="F3FFFD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10:29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10:42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10:47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11:44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FDDB"/>
                    </a:soli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16:25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16:54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16:57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17:05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17:15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</a:tr>
              <a:tr h="300038">
                <a:tc gridSpan="1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18:30 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18:33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캠프 →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18:38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대학원 →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18:43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빌라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 → 18:48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빌리지 → 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18:51 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 → 병원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19:29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19:35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FFF"/>
                    </a:solidFill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19:49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19:53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20:32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20:55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21:00(</a:t>
                      </a: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수련원→설악</a:t>
                      </a: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246" name="WordArt 238"/>
          <p:cNvSpPr>
            <a:spLocks noChangeArrowheads="1" noChangeShapeType="1" noTextEdit="1"/>
          </p:cNvSpPr>
          <p:nvPr/>
        </p:nvSpPr>
        <p:spPr bwMode="auto">
          <a:xfrm>
            <a:off x="34925" y="12700"/>
            <a:ext cx="5905500" cy="463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돋움"/>
                <a:ea typeface="돋움"/>
              </a:rPr>
              <a:t>청심 순환버스 시간표</a:t>
            </a:r>
            <a:r>
              <a:rPr lang="en-US" altLang="ko-KR" sz="3600" b="1" kern="1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돋움"/>
                <a:ea typeface="돋움"/>
              </a:rPr>
              <a:t>100501</a:t>
            </a:r>
            <a:endParaRPr lang="ko-KR" altLang="en-US" sz="3600" b="1" kern="1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latin typeface="돋움"/>
              <a:ea typeface="돋움"/>
            </a:endParaRPr>
          </a:p>
        </p:txBody>
      </p:sp>
      <p:sp>
        <p:nvSpPr>
          <p:cNvPr id="43247" name="Text Box 239"/>
          <p:cNvSpPr txBox="1">
            <a:spLocks noChangeArrowheads="1"/>
          </p:cNvSpPr>
          <p:nvPr/>
        </p:nvSpPr>
        <p:spPr bwMode="auto">
          <a:xfrm>
            <a:off x="6084888" y="161925"/>
            <a:ext cx="3052762" cy="314325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50000">
                <a:srgbClr val="FFCCCC">
                  <a:gamma/>
                  <a:tint val="0"/>
                  <a:invGamma/>
                </a:srgbClr>
              </a:gs>
              <a:gs pos="100000">
                <a:srgbClr val="FFCCCC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1"/>
              <a:t>문의 </a:t>
            </a:r>
            <a:r>
              <a:rPr lang="en-US" altLang="ko-KR" sz="1400" b="1"/>
              <a:t>: </a:t>
            </a:r>
            <a:r>
              <a:rPr lang="ko-KR" altLang="en-US" sz="1400" b="1"/>
              <a:t>청심</a:t>
            </a:r>
            <a:r>
              <a:rPr lang="en-US" altLang="ko-KR" sz="1400" b="1"/>
              <a:t>FMS </a:t>
            </a:r>
            <a:r>
              <a:rPr lang="ko-KR" altLang="en-US" sz="1400" b="1"/>
              <a:t>이영섭</a:t>
            </a:r>
            <a:r>
              <a:rPr lang="en-US" altLang="ko-KR" sz="1400" b="1"/>
              <a:t>(589-4845)</a:t>
            </a:r>
          </a:p>
        </p:txBody>
      </p:sp>
      <p:sp>
        <p:nvSpPr>
          <p:cNvPr id="43248" name="Rectangle 240"/>
          <p:cNvSpPr>
            <a:spLocks noChangeArrowheads="1"/>
          </p:cNvSpPr>
          <p:nvPr/>
        </p:nvSpPr>
        <p:spPr bwMode="auto">
          <a:xfrm>
            <a:off x="6350" y="6569075"/>
            <a:ext cx="4481513" cy="287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600" b="1"/>
              <a:t>* </a:t>
            </a:r>
            <a:r>
              <a:rPr lang="ko-KR" altLang="en-US" sz="1600" b="1"/>
              <a:t>잠실행 증설로 심야버스는 운행하지 않습니다</a:t>
            </a:r>
            <a:r>
              <a:rPr lang="en-US" altLang="ko-KR" sz="1600" b="1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2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WordArt 2"/>
          <p:cNvSpPr>
            <a:spLocks noChangeArrowheads="1" noChangeShapeType="1" noTextEdit="1"/>
          </p:cNvSpPr>
          <p:nvPr/>
        </p:nvSpPr>
        <p:spPr bwMode="auto">
          <a:xfrm>
            <a:off x="890588" y="73025"/>
            <a:ext cx="735330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청심국제병원↔서울 청량리</a:t>
            </a:r>
            <a:r>
              <a:rPr lang="en-US" altLang="ko-KR" sz="24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(1330-5, 32)     2010.05.01</a:t>
            </a:r>
            <a:endParaRPr lang="ko-KR" altLang="en-US" sz="2400" b="1" kern="10">
              <a:ln w="9525">
                <a:noFill/>
                <a:round/>
                <a:headEnd/>
                <a:tailEnd/>
              </a:ln>
              <a:latin typeface="돋움"/>
              <a:ea typeface="돋움"/>
            </a:endParaRPr>
          </a:p>
        </p:txBody>
      </p:sp>
      <p:graphicFrame>
        <p:nvGraphicFramePr>
          <p:cNvPr id="49512" name="Group 360"/>
          <p:cNvGraphicFramePr>
            <a:graphicFrameLocks noGrp="1"/>
          </p:cNvGraphicFramePr>
          <p:nvPr/>
        </p:nvGraphicFramePr>
        <p:xfrm>
          <a:off x="112713" y="415925"/>
          <a:ext cx="8923337" cy="6402328"/>
        </p:xfrm>
        <a:graphic>
          <a:graphicData uri="http://schemas.openxmlformats.org/drawingml/2006/table">
            <a:tbl>
              <a:tblPr/>
              <a:tblGrid>
                <a:gridCol w="1003300"/>
                <a:gridCol w="930275"/>
                <a:gridCol w="1000125"/>
                <a:gridCol w="984250"/>
                <a:gridCol w="542925"/>
                <a:gridCol w="917575"/>
                <a:gridCol w="958850"/>
                <a:gridCol w="946150"/>
                <a:gridCol w="1054100"/>
                <a:gridCol w="585787"/>
              </a:tblGrid>
              <a:tr h="7000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병원출발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病院出発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Hospital</a:t>
                      </a:r>
                      <a:endParaRPr kumimoji="1" lang="en-US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Departure</a:t>
                      </a:r>
                      <a:endParaRPr kumimoji="1" lang="en-US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 악 </a:t>
                      </a:r>
                      <a:endParaRPr kumimoji="1" lang="ko-KR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雪丘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Seorak </a:t>
                      </a:r>
                      <a:endParaRPr kumimoji="1" lang="en-US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 평 </a:t>
                      </a:r>
                      <a:endParaRPr kumimoji="1" lang="ko-KR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清平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pyeong  →</a:t>
                      </a:r>
                      <a:endParaRPr kumimoji="1" lang="en-US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청량리 </a:t>
                      </a:r>
                      <a:endParaRPr kumimoji="1" lang="ko-KR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清涼里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Ryangri</a:t>
                      </a:r>
                      <a:endParaRPr kumimoji="1" lang="en-US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（</a:t>
                      </a:r>
                      <a:r>
                        <a:rPr kumimoji="1" lang="en-US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Seoul)</a:t>
                      </a:r>
                      <a:endParaRPr kumimoji="1" lang="en-US" altLang="ja-JP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버스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Bus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청량리</a:t>
                      </a:r>
                      <a:endParaRPr kumimoji="1" lang="ko-KR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清涼里</a:t>
                      </a: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ryangri  →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 평</a:t>
                      </a:r>
                      <a:endParaRPr kumimoji="1" lang="ko-KR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清平</a:t>
                      </a:r>
                      <a:endParaRPr kumimoji="1" lang="ko-KR" alt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  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pyeong  →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 악</a:t>
                      </a:r>
                      <a:endParaRPr kumimoji="1" lang="ja-JP" alt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雪丘</a:t>
                      </a:r>
                      <a:endParaRPr kumimoji="1" lang="ko-KR" altLang="en-US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Seorak</a:t>
                      </a:r>
                      <a:endParaRPr kumimoji="1" lang="en-US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청심병원</a:t>
                      </a:r>
                      <a:endParaRPr kumimoji="1" lang="ko-KR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清心病院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Hospital</a:t>
                      </a:r>
                      <a:endParaRPr kumimoji="1" lang="en-US" altLang="ja-JP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Arrival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버스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Bus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∙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6:40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6:40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7:40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7:40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7:40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10:40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10:55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7:30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10:40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8:30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11:10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11:25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11:45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9:30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11:30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11:40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13:55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13:55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15:50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13:00</a:t>
                      </a: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13:15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14:55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16:15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16:35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16:50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17:10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14:55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17:55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18:10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15:30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  <a:endParaRPr kumimoji="1" lang="ko-KR" altLang="en-US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19:55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32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17:10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21:00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18:50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20:45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22:05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22:25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22:40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20:20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20:55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22:15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22:15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23:35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23:55</a:t>
                      </a:r>
                      <a:endParaRPr kumimoji="1" lang="en-US" altLang="ko-K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307" name="Group 107"/>
          <p:cNvGraphicFramePr>
            <a:graphicFrameLocks noGrp="1"/>
          </p:cNvGraphicFramePr>
          <p:nvPr/>
        </p:nvGraphicFramePr>
        <p:xfrm>
          <a:off x="250825" y="809625"/>
          <a:ext cx="8642350" cy="3474720"/>
        </p:xfrm>
        <a:graphic>
          <a:graphicData uri="http://schemas.openxmlformats.org/drawingml/2006/table">
            <a:tbl>
              <a:tblPr/>
              <a:tblGrid>
                <a:gridCol w="1025525"/>
                <a:gridCol w="1082675"/>
                <a:gridCol w="1028700"/>
                <a:gridCol w="1182688"/>
                <a:gridCol w="1276350"/>
                <a:gridCol w="922337"/>
                <a:gridCol w="1108075"/>
                <a:gridCol w="1016000"/>
              </a:tblGrid>
              <a:tr h="102393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가평 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출발</a:t>
                      </a:r>
                      <a:endParaRPr kumimoji="1" lang="ko-KR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Gapyeong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Departure</a:t>
                      </a:r>
                      <a:endParaRPr kumimoji="1" lang="en-US" altLang="ja-JP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Mincho" pitchFamily="49" charset="-128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Mincho" pitchFamily="49" charset="-128"/>
                        </a:rPr>
                        <a:t>カピョン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청평 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Pyeong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チョンピョン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 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Seorak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ソラク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청량리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도착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</a:t>
                      </a:r>
                      <a:endParaRPr kumimoji="1" lang="en-US" altLang="ja-JP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ryangri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(Seoul)</a:t>
                      </a:r>
                      <a:endParaRPr kumimoji="1" lang="en-US" altLang="ja-JP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Mincho" pitchFamily="49" charset="-128"/>
                          <a:ea typeface="MS Mincho" pitchFamily="49" charset="-128"/>
                        </a:rPr>
                        <a:t>チョン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Mincho" pitchFamily="49" charset="-128"/>
                          <a:ea typeface="MS Mincho" pitchFamily="49" charset="-128"/>
                        </a:rPr>
                        <a:t>リャンニ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청량리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출발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</a:t>
                      </a:r>
                      <a:endParaRPr kumimoji="1" lang="en-US" altLang="ja-JP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ryangri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Mincho" pitchFamily="49" charset="-128"/>
                          <a:ea typeface="MS Mincho" pitchFamily="49" charset="-128"/>
                        </a:rPr>
                        <a:t>チョン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Mincho" pitchFamily="49" charset="-128"/>
                          <a:ea typeface="MS Mincho" pitchFamily="49" charset="-128"/>
                        </a:rPr>
                        <a:t>リャンニ</a:t>
                      </a:r>
                      <a:endParaRPr kumimoji="1" lang="ko-KR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설악 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Seorak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ソラク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청평 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Cheong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Pyeong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MS PGothic" pitchFamily="34" charset="-128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チョンピョン</a:t>
                      </a:r>
                      <a:endParaRPr kumimoji="1" lang="ko-KR" altLang="ja-JP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→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가평 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도착</a:t>
                      </a:r>
                      <a:endParaRPr kumimoji="1" lang="ko-KR" alt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Gapyeong</a:t>
                      </a: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Arrival</a:t>
                      </a:r>
                      <a:endParaRPr kumimoji="1" lang="en-US" altLang="ja-JP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ja-JP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MS PGothic" pitchFamily="34" charset="-128"/>
                        </a:rPr>
                        <a:t>カピョン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6:15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98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15:50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16:40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17:50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18:50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19:40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20:15</a:t>
                      </a: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20:50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21:40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22:30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22:50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23:05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305" name="WordArt 105"/>
          <p:cNvSpPr>
            <a:spLocks noChangeArrowheads="1" noChangeShapeType="1" noTextEdit="1"/>
          </p:cNvSpPr>
          <p:nvPr/>
        </p:nvSpPr>
        <p:spPr bwMode="auto">
          <a:xfrm>
            <a:off x="250825" y="268288"/>
            <a:ext cx="864235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8004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번 버스 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: 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가평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(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설악경유</a:t>
            </a:r>
            <a:r>
              <a:rPr lang="en-US" altLang="ko-KR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)↔</a:t>
            </a:r>
            <a:r>
              <a:rPr lang="ko-KR" altLang="en-US" sz="2800" b="1" kern="10">
                <a:ln w="9525">
                  <a:noFill/>
                  <a:round/>
                  <a:headEnd/>
                  <a:tailEnd/>
                </a:ln>
                <a:latin typeface="돋움"/>
                <a:ea typeface="돋움"/>
              </a:rPr>
              <a:t>서울 청량리</a:t>
            </a:r>
          </a:p>
        </p:txBody>
      </p:sp>
      <p:sp>
        <p:nvSpPr>
          <p:cNvPr id="51306" name="Rectangle 106"/>
          <p:cNvSpPr>
            <a:spLocks noChangeArrowheads="1"/>
          </p:cNvSpPr>
          <p:nvPr/>
        </p:nvSpPr>
        <p:spPr bwMode="auto">
          <a:xfrm>
            <a:off x="250825" y="4265613"/>
            <a:ext cx="8642350" cy="676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b="1"/>
              <a:t>  ※ </a:t>
            </a:r>
            <a:r>
              <a:rPr lang="ko-KR" altLang="en-US" b="1"/>
              <a:t>설악</a:t>
            </a:r>
            <a:r>
              <a:rPr lang="en-US" altLang="ko-KR" b="1"/>
              <a:t>IC →</a:t>
            </a:r>
            <a:r>
              <a:rPr lang="en-US" altLang="ko-KR"/>
              <a:t> </a:t>
            </a:r>
            <a:r>
              <a:rPr lang="ko-KR" altLang="en-US" b="1"/>
              <a:t>강일</a:t>
            </a:r>
            <a:r>
              <a:rPr lang="en-US" altLang="ko-KR" b="1"/>
              <a:t>IC → </a:t>
            </a:r>
            <a:r>
              <a:rPr lang="ko-KR" altLang="en-US" b="1"/>
              <a:t>구리 → 상봉 경유</a:t>
            </a:r>
            <a:r>
              <a:rPr lang="en-US" altLang="ko-KR" b="1"/>
              <a:t>(</a:t>
            </a:r>
            <a:r>
              <a:rPr lang="ko-KR" altLang="en-US" b="1"/>
              <a:t>구리</a:t>
            </a:r>
            <a:r>
              <a:rPr lang="en-US" altLang="ko-KR" b="1"/>
              <a:t>-</a:t>
            </a:r>
            <a:r>
              <a:rPr lang="ko-KR" altLang="en-US" b="1"/>
              <a:t>청량리</a:t>
            </a:r>
            <a:r>
              <a:rPr lang="en-US" altLang="ko-KR" b="1"/>
              <a:t>)</a:t>
            </a:r>
            <a:endParaRPr lang="en-US" altLang="ja-JP" b="1"/>
          </a:p>
          <a:p>
            <a:r>
              <a:rPr lang="ja-JP" altLang="en-US" b="1">
                <a:ea typeface="MS PGothic" pitchFamily="34" charset="-128"/>
              </a:rPr>
              <a:t>　　</a:t>
            </a:r>
            <a:r>
              <a:rPr lang="ja-JP" altLang="en-US" sz="1200" b="1">
                <a:ea typeface="MS PGothic" pitchFamily="34" charset="-128"/>
              </a:rPr>
              <a:t>　</a:t>
            </a:r>
            <a:r>
              <a:rPr lang="ja-JP" altLang="ko-KR" sz="1200" b="1">
                <a:ea typeface="MS PGothic" pitchFamily="34" charset="-128"/>
              </a:rPr>
              <a:t> </a:t>
            </a:r>
            <a:r>
              <a:rPr lang="en-US" altLang="ko-KR" sz="1200" b="1">
                <a:ea typeface="MS PGothic" pitchFamily="34" charset="-128"/>
              </a:rPr>
              <a:t>Seorak IC </a:t>
            </a:r>
            <a:r>
              <a:rPr lang="en-US" altLang="ko-KR" b="1"/>
              <a:t>→</a:t>
            </a:r>
            <a:r>
              <a:rPr lang="en-US" altLang="ko-KR" sz="1200" b="1">
                <a:ea typeface="MS PGothic" pitchFamily="34" charset="-128"/>
              </a:rPr>
              <a:t> Kangil IC   </a:t>
            </a:r>
            <a:r>
              <a:rPr lang="en-US" altLang="ko-KR" b="1"/>
              <a:t>→  </a:t>
            </a:r>
            <a:r>
              <a:rPr lang="en-US" altLang="ko-KR" sz="1200" b="1"/>
              <a:t>Guri    </a:t>
            </a:r>
            <a:r>
              <a:rPr lang="en-US" altLang="ko-KR" b="1"/>
              <a:t>→  </a:t>
            </a:r>
            <a:r>
              <a:rPr lang="en-US" altLang="ko-KR" sz="1200" b="1"/>
              <a:t>Sangbong   </a:t>
            </a:r>
            <a:r>
              <a:rPr lang="en-US" altLang="ko-KR" b="1"/>
              <a:t>→ </a:t>
            </a:r>
            <a:r>
              <a:rPr lang="en-US" altLang="ko-KR" sz="1200" b="1"/>
              <a:t> Cheongryangri(Seoul)</a:t>
            </a:r>
            <a:endParaRPr lang="en-US" altLang="ja-JP" sz="1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3828</TotalTime>
  <Words>1077</Words>
  <Application>Microsoft Office PowerPoint</Application>
  <PresentationFormat>화면 슬라이드 쇼(4:3)</PresentationFormat>
  <Paragraphs>715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기본 디자인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Company>my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(청심국제병원 ↔ 서울 청량리방면 운행버스 )</dc:title>
  <dc:creator>Customer</dc:creator>
  <cp:lastModifiedBy>csia</cp:lastModifiedBy>
  <cp:revision>185</cp:revision>
  <dcterms:created xsi:type="dcterms:W3CDTF">2007-04-26T05:49:24Z</dcterms:created>
  <dcterms:modified xsi:type="dcterms:W3CDTF">2011-02-07T00:44:48Z</dcterms:modified>
</cp:coreProperties>
</file>