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72" r:id="rId2"/>
    <p:sldId id="269" r:id="rId3"/>
    <p:sldId id="270" r:id="rId4"/>
    <p:sldId id="273" r:id="rId5"/>
    <p:sldId id="267" r:id="rId6"/>
    <p:sldId id="268" r:id="rId7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FFF"/>
    <a:srgbClr val="E5FFFA"/>
    <a:srgbClr val="FFF3FC"/>
    <a:srgbClr val="FFF3FF"/>
    <a:srgbClr val="FFEBFF"/>
    <a:srgbClr val="F3FFD1"/>
    <a:srgbClr val="E6E6E6"/>
    <a:srgbClr val="CDCDC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776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-1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73" tIns="45887" rIns="91773" bIns="45887" numCol="1" anchor="t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endParaRPr lang="en-US" altLang="ko-K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73" tIns="45887" rIns="91773" bIns="45887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endParaRPr lang="en-US" altLang="ko-K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73" tIns="45887" rIns="91773" bIns="45887" numCol="1" anchor="b" anchorCtr="0" compatLnSpc="1">
            <a:prstTxWarp prst="textNoShape">
              <a:avLst/>
            </a:prstTxWarp>
          </a:bodyPr>
          <a:lstStyle>
            <a:lvl1pPr defTabSz="917575">
              <a:defRPr sz="1200"/>
            </a:lvl1pPr>
          </a:lstStyle>
          <a:p>
            <a:endParaRPr lang="en-US" altLang="ko-K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73" tIns="45887" rIns="91773" bIns="45887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/>
            </a:lvl1pPr>
          </a:lstStyle>
          <a:p>
            <a:fld id="{FCADDFF4-C75F-48D8-9E22-22540E05A52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04239-4DB9-44B9-8E95-2B1E99086F4A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91BB3C-D0EE-489E-A078-43EC583C3DE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33EE5-C706-43EE-8F3B-C05352848C0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165E0-949A-46F6-92CF-43791662DB0D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EA81F-EBAF-43C8-B20B-A1FBF11A59A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A6575-4C40-4D5B-B661-FCB4EF36F03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9CA46-02D2-4BED-BC5E-A7B447FAA5A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459ED-C924-4F92-9EC4-306261C9CA1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EEBA8-466B-40C8-9614-72B901A3B66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2D60C-A8F9-4797-AB5C-77E02268D65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F5D6F-96AD-412D-801E-5F0ABFEA6AB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4912C72-2077-43DF-94D2-88DB8CC59C0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620" name="Group 324"/>
          <p:cNvGraphicFramePr>
            <a:graphicFrameLocks noGrp="1"/>
          </p:cNvGraphicFramePr>
          <p:nvPr/>
        </p:nvGraphicFramePr>
        <p:xfrm>
          <a:off x="6350" y="477838"/>
          <a:ext cx="9126538" cy="6392545"/>
        </p:xfrm>
        <a:graphic>
          <a:graphicData uri="http://schemas.openxmlformats.org/drawingml/2006/table">
            <a:tbl>
              <a:tblPr/>
              <a:tblGrid>
                <a:gridCol w="841375"/>
                <a:gridCol w="2822575"/>
                <a:gridCol w="1406525"/>
                <a:gridCol w="1262063"/>
                <a:gridCol w="909637"/>
                <a:gridCol w="1033463"/>
                <a:gridCol w="8509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病 院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설악교회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雪岳敎會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/Seorak church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1/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1/Villa1)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빌리지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ビレッジ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/Village)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2/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2/Villa2)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修鍊苑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 pyeong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Training Center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청아캠프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キャンプ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Cheong. A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Camp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大學院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Graduate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School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도착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病 院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到着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(Arrival)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진흥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여객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1330-5</a:t>
                      </a:r>
                      <a:endParaRPr kumimoji="1" lang="en-US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07:40 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2/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2/Villa2)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07:50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07:55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 → 빌리지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08:17 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1/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1/Villa1)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일요일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Sunday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日曜日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08:15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08:20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캠프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08:30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D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08:27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08:35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3FFFD"/>
                        </a:gs>
                        <a:gs pos="50000">
                          <a:srgbClr val="F3FFFD">
                            <a:gamma/>
                            <a:tint val="38039"/>
                            <a:invGamma/>
                          </a:srgbClr>
                        </a:gs>
                        <a:gs pos="100000">
                          <a:srgbClr val="F3FFFD"/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09:38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09:45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3FFFD"/>
                        </a:gs>
                        <a:gs pos="50000">
                          <a:srgbClr val="F3FFFD">
                            <a:gamma/>
                            <a:tint val="38039"/>
                            <a:invGamma/>
                          </a:srgbClr>
                        </a:gs>
                        <a:gs pos="100000">
                          <a:srgbClr val="F3FFFD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3FFFD"/>
                        </a:gs>
                        <a:gs pos="50000">
                          <a:srgbClr val="F3FFFD">
                            <a:gamma/>
                            <a:tint val="38039"/>
                            <a:invGamma/>
                          </a:srgbClr>
                        </a:gs>
                        <a:gs pos="100000">
                          <a:srgbClr val="F3FF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3FFFD"/>
                        </a:gs>
                        <a:gs pos="50000">
                          <a:srgbClr val="F3FFFD">
                            <a:gamma/>
                            <a:tint val="38039"/>
                            <a:invGamma/>
                          </a:srgbClr>
                        </a:gs>
                        <a:gs pos="100000">
                          <a:srgbClr val="F3FF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3FFFD"/>
                        </a:gs>
                        <a:gs pos="50000">
                          <a:srgbClr val="F3FFFD">
                            <a:gamma/>
                            <a:tint val="38039"/>
                            <a:invGamma/>
                          </a:srgbClr>
                        </a:gs>
                        <a:gs pos="100000">
                          <a:srgbClr val="F3FFFD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10:25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10:35)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11:13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11:35)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035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일요일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Sunday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日曜日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12:30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12:40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endParaRPr kumimoji="1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13:25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13:35)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14:23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→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14:30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endParaRPr kumimoji="1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144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15:15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16:10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endParaRPr kumimoji="1" lang="ko-KR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17:00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17:10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17:35)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18:55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19:05)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20:13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캠프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20:15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→ 20:25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21:03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21:10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21:35)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21:33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설악교회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55474" name="WordArt 178"/>
          <p:cNvSpPr>
            <a:spLocks noChangeArrowheads="1" noChangeShapeType="1" noTextEdit="1"/>
          </p:cNvSpPr>
          <p:nvPr/>
        </p:nvSpPr>
        <p:spPr bwMode="auto">
          <a:xfrm>
            <a:off x="34925" y="12700"/>
            <a:ext cx="5905500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돋움"/>
                <a:ea typeface="돋움"/>
              </a:rPr>
              <a:t>청심 순환버스 시간표</a:t>
            </a:r>
            <a:r>
              <a:rPr lang="en-US" altLang="ko-KR" sz="36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돋움"/>
                <a:ea typeface="돋움"/>
              </a:rPr>
              <a:t>110414</a:t>
            </a:r>
            <a:endParaRPr lang="ko-KR" altLang="en-US" sz="36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돋움"/>
              <a:ea typeface="돋움"/>
            </a:endParaRPr>
          </a:p>
        </p:txBody>
      </p:sp>
      <p:sp>
        <p:nvSpPr>
          <p:cNvPr id="55475" name="Text Box 179"/>
          <p:cNvSpPr txBox="1">
            <a:spLocks noChangeArrowheads="1"/>
          </p:cNvSpPr>
          <p:nvPr/>
        </p:nvSpPr>
        <p:spPr bwMode="auto">
          <a:xfrm>
            <a:off x="5976938" y="144463"/>
            <a:ext cx="3160712" cy="330200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50000">
                <a:srgbClr val="FFCCCC">
                  <a:gamma/>
                  <a:tint val="0"/>
                  <a:invGamma/>
                </a:srgbClr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500" b="1"/>
              <a:t>문의 </a:t>
            </a:r>
            <a:r>
              <a:rPr lang="en-US" altLang="ko-KR" sz="1500" b="1"/>
              <a:t>: </a:t>
            </a:r>
            <a:r>
              <a:rPr lang="ko-KR" altLang="en-US" sz="1500" b="1"/>
              <a:t>청심</a:t>
            </a:r>
            <a:r>
              <a:rPr lang="en-US" altLang="ko-KR" sz="1500" b="1"/>
              <a:t>FMS </a:t>
            </a:r>
            <a:r>
              <a:rPr lang="ko-KR" altLang="en-US" sz="1500" b="1"/>
              <a:t>이영섭</a:t>
            </a:r>
            <a:r>
              <a:rPr lang="en-US" altLang="ko-KR" sz="1500" b="1"/>
              <a:t>(589-4845)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47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WordArt 2"/>
          <p:cNvSpPr>
            <a:spLocks noChangeArrowheads="1" noChangeShapeType="1" noTextEdit="1"/>
          </p:cNvSpPr>
          <p:nvPr/>
        </p:nvSpPr>
        <p:spPr bwMode="auto">
          <a:xfrm>
            <a:off x="755650" y="260350"/>
            <a:ext cx="7704138" cy="398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서울 출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,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퇴근 버스</a:t>
            </a:r>
          </a:p>
        </p:txBody>
      </p:sp>
      <p:graphicFrame>
        <p:nvGraphicFramePr>
          <p:cNvPr id="52336" name="Group 112"/>
          <p:cNvGraphicFramePr>
            <a:graphicFrameLocks noGrp="1"/>
          </p:cNvGraphicFramePr>
          <p:nvPr/>
        </p:nvGraphicFramePr>
        <p:xfrm>
          <a:off x="250825" y="1214438"/>
          <a:ext cx="8569325" cy="5516566"/>
        </p:xfrm>
        <a:graphic>
          <a:graphicData uri="http://schemas.openxmlformats.org/drawingml/2006/table">
            <a:tbl>
              <a:tblPr/>
              <a:tblGrid>
                <a:gridCol w="950913"/>
                <a:gridCol w="1425575"/>
                <a:gridCol w="3335337"/>
                <a:gridCol w="1368425"/>
                <a:gridCol w="1489075"/>
              </a:tblGrid>
              <a:tr h="3190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분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 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 류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상봉역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번 출구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청해수산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구리 교문 사거리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협신공업사 앞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GS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스퀘어 앞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맞은편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공항버스 정류장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도농역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공항버스 정류장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금곡사거리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SK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주유소 앞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평내 동 사무소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금강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상가 입구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운행 없음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중흥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버스 정류장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창현 초등학교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버스 정류장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 만 운행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 터미널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삼성빌라 입구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청아빌라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슈퍼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국제병원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청소년수련원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신학 대학원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08013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※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土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출근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마석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창현초등학교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앞 경유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금강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중흥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APT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경유하지 않음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2324" name="Rectangle 100"/>
          <p:cNvSpPr>
            <a:spLocks noChangeArrowheads="1"/>
          </p:cNvSpPr>
          <p:nvPr/>
        </p:nvSpPr>
        <p:spPr bwMode="auto">
          <a:xfrm>
            <a:off x="250825" y="765175"/>
            <a:ext cx="8558213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/>
              <a:t>서울 </a:t>
            </a:r>
            <a:r>
              <a:rPr lang="en-US" altLang="ko-KR" b="1"/>
              <a:t>-&gt;</a:t>
            </a:r>
            <a:r>
              <a:rPr lang="ko-KR" altLang="en-US" b="1"/>
              <a:t>천원단지 통근버스 </a:t>
            </a:r>
            <a:r>
              <a:rPr lang="en-US" altLang="ko-KR" b="1"/>
              <a:t>(</a:t>
            </a:r>
            <a:r>
              <a:rPr lang="ko-KR" altLang="en-US" b="1"/>
              <a:t>출</a:t>
            </a:r>
            <a:r>
              <a:rPr lang="en-US" altLang="ko-KR" b="1"/>
              <a:t>,</a:t>
            </a:r>
            <a:r>
              <a:rPr lang="ko-KR" altLang="en-US" b="1"/>
              <a:t>퇴근</a:t>
            </a:r>
            <a:r>
              <a:rPr lang="en-US" altLang="ko-KR" b="1"/>
              <a:t>) / </a:t>
            </a:r>
            <a:r>
              <a:rPr lang="ko-KR" altLang="en-US" b="1"/>
              <a:t>퇴근 </a:t>
            </a:r>
            <a:r>
              <a:rPr lang="en-US" altLang="ko-KR" b="1"/>
              <a:t>18:20 </a:t>
            </a:r>
            <a:r>
              <a:rPr lang="ko-KR" altLang="en-US" b="1"/>
              <a:t>대학원 출발 </a:t>
            </a:r>
            <a:r>
              <a:rPr lang="en-US" altLang="ko-KR" b="1"/>
              <a:t>, 18:30 </a:t>
            </a:r>
            <a:r>
              <a:rPr lang="ko-KR" altLang="en-US" b="1"/>
              <a:t>병원 출발</a:t>
            </a:r>
            <a:endParaRPr lang="en-US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250825" y="49213"/>
            <a:ext cx="8497888" cy="620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춘천 출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,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퇴근 버스</a:t>
            </a:r>
          </a:p>
          <a:p>
            <a:pPr algn="ctr"/>
            <a:endParaRPr lang="ko-KR" altLang="en-US" sz="2800" b="1" kern="10">
              <a:ln w="9525">
                <a:solidFill>
                  <a:srgbClr val="FF9900"/>
                </a:solidFill>
                <a:round/>
                <a:headEnd/>
                <a:tailEnd/>
              </a:ln>
              <a:solidFill>
                <a:srgbClr val="FF9900"/>
              </a:solidFill>
              <a:latin typeface="돋움"/>
              <a:ea typeface="돋움"/>
            </a:endParaRPr>
          </a:p>
        </p:txBody>
      </p:sp>
      <p:sp>
        <p:nvSpPr>
          <p:cNvPr id="53251" name="WordArt 3"/>
          <p:cNvSpPr>
            <a:spLocks noChangeArrowheads="1" noChangeShapeType="1" noTextEdit="1"/>
          </p:cNvSpPr>
          <p:nvPr/>
        </p:nvSpPr>
        <p:spPr bwMode="auto">
          <a:xfrm>
            <a:off x="250825" y="3733800"/>
            <a:ext cx="8642350" cy="309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잠실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(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마석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)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출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,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퇴근 버스</a:t>
            </a:r>
          </a:p>
        </p:txBody>
      </p:sp>
      <p:graphicFrame>
        <p:nvGraphicFramePr>
          <p:cNvPr id="53385" name="Group 137"/>
          <p:cNvGraphicFramePr>
            <a:graphicFrameLocks noGrp="1"/>
          </p:cNvGraphicFramePr>
          <p:nvPr>
            <p:ph sz="half" idx="1"/>
          </p:nvPr>
        </p:nvGraphicFramePr>
        <p:xfrm>
          <a:off x="250825" y="633413"/>
          <a:ext cx="8642350" cy="3048000"/>
        </p:xfrm>
        <a:graphic>
          <a:graphicData uri="http://schemas.openxmlformats.org/drawingml/2006/table">
            <a:tbl>
              <a:tblPr/>
              <a:tblGrid>
                <a:gridCol w="930275"/>
                <a:gridCol w="1865313"/>
                <a:gridCol w="2889250"/>
                <a:gridCol w="2957512"/>
              </a:tblGrid>
              <a:tr h="2587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분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 류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운동장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춘천 터미널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횡단보도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가평 소방서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청평 터미널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서울 철물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청평 삼거리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SK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주유소 맞은 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설악터미널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7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국제병원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청소년수련원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296" name="Rectangle 48"/>
          <p:cNvSpPr>
            <a:spLocks noChangeArrowheads="1"/>
          </p:cNvSpPr>
          <p:nvPr/>
        </p:nvSpPr>
        <p:spPr bwMode="auto">
          <a:xfrm>
            <a:off x="250825" y="366713"/>
            <a:ext cx="8629650" cy="241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/>
              <a:t>춘천 </a:t>
            </a:r>
            <a:r>
              <a:rPr lang="en-US" altLang="ko-KR" b="1"/>
              <a:t>-&gt; </a:t>
            </a:r>
            <a:r>
              <a:rPr lang="ko-KR" altLang="en-US" b="1"/>
              <a:t>천원단지 통근버스 </a:t>
            </a:r>
            <a:r>
              <a:rPr lang="en-US" altLang="ko-KR" b="1"/>
              <a:t>(</a:t>
            </a:r>
            <a:r>
              <a:rPr lang="ko-KR" altLang="en-US" b="1"/>
              <a:t>출</a:t>
            </a:r>
            <a:r>
              <a:rPr lang="en-US" altLang="ko-KR" b="1"/>
              <a:t>,</a:t>
            </a:r>
            <a:r>
              <a:rPr lang="ko-KR" altLang="en-US" b="1"/>
              <a:t>퇴근</a:t>
            </a:r>
            <a:r>
              <a:rPr lang="en-US" altLang="ko-KR" b="1"/>
              <a:t>)  /  </a:t>
            </a:r>
            <a:r>
              <a:rPr lang="ko-KR" altLang="en-US" b="1"/>
              <a:t>퇴근 </a:t>
            </a:r>
            <a:r>
              <a:rPr lang="en-US" altLang="ko-KR" b="1"/>
              <a:t>18:30 </a:t>
            </a:r>
            <a:r>
              <a:rPr lang="ko-KR" altLang="en-US" b="1"/>
              <a:t>병원 출발</a:t>
            </a:r>
          </a:p>
        </p:txBody>
      </p:sp>
      <p:graphicFrame>
        <p:nvGraphicFramePr>
          <p:cNvPr id="53386" name="Group 138"/>
          <p:cNvGraphicFramePr>
            <a:graphicFrameLocks noGrp="1"/>
          </p:cNvGraphicFramePr>
          <p:nvPr>
            <p:ph sz="half" idx="2"/>
          </p:nvPr>
        </p:nvGraphicFramePr>
        <p:xfrm>
          <a:off x="250825" y="4368800"/>
          <a:ext cx="8642350" cy="2499360"/>
        </p:xfrm>
        <a:graphic>
          <a:graphicData uri="http://schemas.openxmlformats.org/drawingml/2006/table">
            <a:tbl>
              <a:tblPr/>
              <a:tblGrid>
                <a:gridCol w="930275"/>
                <a:gridCol w="1865313"/>
                <a:gridCol w="2889250"/>
                <a:gridCol w="2957512"/>
              </a:tblGrid>
              <a:tr h="2016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분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 류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삼성어린이 박물관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중흥 사거리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읍사무소 부지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창현초등학교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후문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 서울버스 운행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신학대학원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3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국제병원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508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청소년수련원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2888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※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일요일 휴무 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 출근시 마석 경유하는 상봉행 버스 이용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336" name="Rectangle 88"/>
          <p:cNvSpPr>
            <a:spLocks noChangeArrowheads="1"/>
          </p:cNvSpPr>
          <p:nvPr/>
        </p:nvSpPr>
        <p:spPr bwMode="auto">
          <a:xfrm>
            <a:off x="250825" y="4068763"/>
            <a:ext cx="8629650" cy="26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/>
              <a:t>잠실</a:t>
            </a:r>
            <a:r>
              <a:rPr lang="en-US" altLang="ko-KR" b="1"/>
              <a:t>(</a:t>
            </a:r>
            <a:r>
              <a:rPr lang="ko-KR" altLang="en-US" b="1"/>
              <a:t>마석</a:t>
            </a:r>
            <a:r>
              <a:rPr lang="en-US" altLang="ko-KR" b="1"/>
              <a:t>) -&gt; </a:t>
            </a:r>
            <a:r>
              <a:rPr lang="ko-KR" altLang="en-US" b="1"/>
              <a:t>천원단지 통근버스 </a:t>
            </a:r>
            <a:r>
              <a:rPr lang="en-US" altLang="ko-KR" b="1"/>
              <a:t>(</a:t>
            </a:r>
            <a:r>
              <a:rPr lang="ko-KR" altLang="en-US" b="1"/>
              <a:t>출</a:t>
            </a:r>
            <a:r>
              <a:rPr lang="en-US" altLang="ko-KR" b="1"/>
              <a:t>,</a:t>
            </a:r>
            <a:r>
              <a:rPr lang="ko-KR" altLang="en-US" b="1"/>
              <a:t>퇴근</a:t>
            </a:r>
            <a:r>
              <a:rPr lang="en-US" altLang="ko-KR" b="1"/>
              <a:t>)  /  </a:t>
            </a:r>
            <a:r>
              <a:rPr lang="ko-KR" altLang="en-US" b="1"/>
              <a:t>퇴근 </a:t>
            </a:r>
            <a:r>
              <a:rPr lang="en-US" altLang="ko-KR" b="1"/>
              <a:t>18:30 </a:t>
            </a:r>
            <a:r>
              <a:rPr lang="ko-KR" altLang="en-US" b="1"/>
              <a:t>병원 출발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2"/>
          <p:cNvSpPr>
            <a:spLocks noChangeArrowheads="1" noChangeShapeType="1" noTextEdit="1"/>
          </p:cNvSpPr>
          <p:nvPr/>
        </p:nvSpPr>
        <p:spPr bwMode="auto">
          <a:xfrm>
            <a:off x="395288" y="34925"/>
            <a:ext cx="8353425" cy="441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24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1330-5, 32</a:t>
            </a:r>
            <a:r>
              <a:rPr lang="ko-KR" altLang="en-US" sz="24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번 청심국제병원↔서울 청량리</a:t>
            </a:r>
            <a:r>
              <a:rPr lang="en-US" altLang="ko-KR" sz="24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110415(T.585-7242)</a:t>
            </a:r>
            <a:endParaRPr lang="ko-KR" altLang="en-US" sz="2400" b="1" kern="10">
              <a:ln w="9525">
                <a:noFill/>
                <a:round/>
                <a:headEnd/>
                <a:tailEnd/>
              </a:ln>
              <a:latin typeface="돋움"/>
              <a:ea typeface="돋움"/>
            </a:endParaRPr>
          </a:p>
        </p:txBody>
      </p:sp>
      <p:graphicFrame>
        <p:nvGraphicFramePr>
          <p:cNvPr id="56690" name="Group 370"/>
          <p:cNvGraphicFramePr>
            <a:graphicFrameLocks noGrp="1"/>
          </p:cNvGraphicFramePr>
          <p:nvPr/>
        </p:nvGraphicFramePr>
        <p:xfrm>
          <a:off x="112713" y="504825"/>
          <a:ext cx="8923337" cy="6048265"/>
        </p:xfrm>
        <a:graphic>
          <a:graphicData uri="http://schemas.openxmlformats.org/drawingml/2006/table">
            <a:tbl>
              <a:tblPr/>
              <a:tblGrid>
                <a:gridCol w="1003300"/>
                <a:gridCol w="930275"/>
                <a:gridCol w="1000125"/>
                <a:gridCol w="984250"/>
                <a:gridCol w="542925"/>
                <a:gridCol w="917575"/>
                <a:gridCol w="958850"/>
                <a:gridCol w="946150"/>
                <a:gridCol w="1054100"/>
                <a:gridCol w="585787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병원출발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 악 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 평 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청량리 </a:t>
                      </a:r>
                      <a:endParaRPr kumimoji="1" lang="ko-KR" altLang="ja-JP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청량리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 평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 악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청심병원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病院出発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雪丘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清平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清涼里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清涼里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清平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雪丘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清心病院</a:t>
                      </a:r>
                      <a:endParaRPr kumimoji="1" lang="ko-KR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Hospital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Departure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  →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Ryangri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（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Seoul)</a:t>
                      </a:r>
                      <a:endParaRPr kumimoji="1" lang="en-US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버스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Bus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ryangri  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 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  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Hospital</a:t>
                      </a:r>
                      <a:endParaRPr kumimoji="1" lang="en-US" altLang="ja-JP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Arrival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버스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Bus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5:20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6:30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6:30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7:50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8:10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8:20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8:15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8:35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8:45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5:50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6:10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9:10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9:45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11:20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11:35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7:15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7:30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11:10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9:05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9:15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13:05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9:50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10:10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13:30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11:50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12:05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11:30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13:50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14:05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14:25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17:25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17:45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18:00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13:35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17:10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17:20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16:05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19:45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17:50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18:05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21:40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22:00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19:50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21:55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23:25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23:45</a:t>
                      </a: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943" name="Group 767"/>
          <p:cNvGraphicFramePr>
            <a:graphicFrameLocks noGrp="1"/>
          </p:cNvGraphicFramePr>
          <p:nvPr>
            <p:ph sz="half" idx="2"/>
          </p:nvPr>
        </p:nvGraphicFramePr>
        <p:xfrm>
          <a:off x="120650" y="595313"/>
          <a:ext cx="8897938" cy="5641663"/>
        </p:xfrm>
        <a:graphic>
          <a:graphicData uri="http://schemas.openxmlformats.org/drawingml/2006/table">
            <a:tbl>
              <a:tblPr/>
              <a:tblGrid>
                <a:gridCol w="1109663"/>
                <a:gridCol w="1111250"/>
                <a:gridCol w="1116012"/>
                <a:gridCol w="1109663"/>
                <a:gridCol w="1111250"/>
                <a:gridCol w="1114425"/>
                <a:gridCol w="1111250"/>
                <a:gridCol w="1114425"/>
              </a:tblGrid>
              <a:tr h="2587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가평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출발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kumimoji="1" lang="ja-JP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청평 </a:t>
                      </a:r>
                      <a:endParaRPr kumimoji="1" lang="en-US" altLang="ja-JP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설악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endParaRPr kumimoji="1" lang="en-US" altLang="ja-JP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잠실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도착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잠실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출발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설악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endParaRPr kumimoji="1" lang="en-US" altLang="ja-JP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청평 </a:t>
                      </a:r>
                      <a:endParaRPr kumimoji="1" lang="en-US" altLang="ja-JP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가평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도착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Gapyeong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Departure</a:t>
                      </a:r>
                      <a:endParaRPr kumimoji="1" lang="en-US" altLang="ja-JP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ja-JP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Jamshil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Jamshil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ja-JP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Gapyeong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Arrival</a:t>
                      </a:r>
                      <a:endParaRPr kumimoji="1" lang="en-US" altLang="ja-JP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カピョン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チャムシル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チャムシル</a:t>
                      </a:r>
                      <a:endParaRPr kumimoji="1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カピョン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6:20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7:10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8:00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17:00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18:20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20:00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21:10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0348" name="WordArt 172"/>
          <p:cNvSpPr>
            <a:spLocks noChangeArrowheads="1" noChangeShapeType="1" noTextEdit="1"/>
          </p:cNvSpPr>
          <p:nvPr/>
        </p:nvSpPr>
        <p:spPr bwMode="auto">
          <a:xfrm>
            <a:off x="246063" y="41275"/>
            <a:ext cx="8642350" cy="527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7000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번 버스 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: 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설악경유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(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청평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,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가평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)↔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solidFill>
                  <a:schemeClr val="tx2"/>
                </a:solidFill>
                <a:latin typeface="돋움"/>
                <a:ea typeface="돋움"/>
              </a:rPr>
              <a:t>잠실</a:t>
            </a:r>
          </a:p>
        </p:txBody>
      </p:sp>
      <p:sp>
        <p:nvSpPr>
          <p:cNvPr id="50350" name="Rectangle 174"/>
          <p:cNvSpPr>
            <a:spLocks noChangeArrowheads="1"/>
          </p:cNvSpPr>
          <p:nvPr/>
        </p:nvSpPr>
        <p:spPr bwMode="auto">
          <a:xfrm>
            <a:off x="112713" y="6265863"/>
            <a:ext cx="8899525" cy="415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※ </a:t>
            </a:r>
            <a:r>
              <a:rPr lang="ko-KR" altLang="en-US" sz="1200" b="1">
                <a:latin typeface="돋움" pitchFamily="50" charset="-127"/>
                <a:ea typeface="돋움" pitchFamily="50" charset="-127"/>
              </a:rPr>
              <a:t>잠실역 정류장 </a:t>
            </a:r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- 9</a:t>
            </a:r>
            <a:r>
              <a:rPr lang="ko-KR" altLang="en-US" sz="1200" b="1">
                <a:latin typeface="돋움" pitchFamily="50" charset="-127"/>
                <a:ea typeface="돋움" pitchFamily="50" charset="-127"/>
              </a:rPr>
              <a:t>번 출구 </a:t>
            </a:r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(</a:t>
            </a:r>
            <a:r>
              <a:rPr lang="ko-KR" altLang="en-US" sz="1200" b="1">
                <a:latin typeface="돋움" pitchFamily="50" charset="-127"/>
                <a:ea typeface="돋움" pitchFamily="50" charset="-127"/>
              </a:rPr>
              <a:t>교통회관 앞</a:t>
            </a:r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)                               ※ 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チャムシルバス停留場は駅の</a:t>
            </a:r>
            <a:r>
              <a:rPr lang="en-US" altLang="ja-JP" sz="1200" b="1">
                <a:latin typeface="돋움" pitchFamily="50" charset="-127"/>
                <a:ea typeface="돋움" pitchFamily="50" charset="-127"/>
              </a:rPr>
              <a:t>9</a:t>
            </a:r>
            <a:r>
              <a:rPr lang="ja-JP" altLang="en-US" sz="1200" b="1">
                <a:latin typeface="돋움" pitchFamily="50" charset="-127"/>
                <a:ea typeface="돋움" pitchFamily="50" charset="-127"/>
              </a:rPr>
              <a:t>番出口前です。</a:t>
            </a:r>
          </a:p>
          <a:p>
            <a:r>
              <a:rPr lang="en-US" altLang="ko-KR" sz="1200" b="1">
                <a:latin typeface="돋움" pitchFamily="50" charset="-127"/>
                <a:ea typeface="돋움" pitchFamily="50" charset="-127"/>
              </a:rPr>
              <a:t>※ The Jamshil station bus stop is in front of exit No. 9.</a:t>
            </a:r>
            <a:r>
              <a:rPr lang="en-US" altLang="ko-KR" sz="1600" b="1">
                <a:latin typeface="돋움" pitchFamily="50" charset="-127"/>
                <a:ea typeface="돋움" pitchFamily="50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365" name="Group 165"/>
          <p:cNvGraphicFramePr>
            <a:graphicFrameLocks noGrp="1"/>
          </p:cNvGraphicFramePr>
          <p:nvPr/>
        </p:nvGraphicFramePr>
        <p:xfrm>
          <a:off x="250825" y="809625"/>
          <a:ext cx="8642350" cy="4924426"/>
        </p:xfrm>
        <a:graphic>
          <a:graphicData uri="http://schemas.openxmlformats.org/drawingml/2006/table">
            <a:tbl>
              <a:tblPr/>
              <a:tblGrid>
                <a:gridCol w="1417638"/>
                <a:gridCol w="1346200"/>
                <a:gridCol w="1549400"/>
                <a:gridCol w="1670050"/>
                <a:gridCol w="1208087"/>
                <a:gridCol w="1450975"/>
              </a:tblGrid>
              <a:tr h="3524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청평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출발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설악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endParaRPr kumimoji="1" lang="en-US" altLang="ja-JP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청량리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도착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청량리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출발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설악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 </a:t>
                      </a:r>
                      <a:endParaRPr kumimoji="1" lang="en-US" altLang="ja-JP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청평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도착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ja-JP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ryangri(Seoul)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  <a:endParaRPr kumimoji="1" lang="en-U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ryangri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Seorak</a:t>
                      </a:r>
                      <a:endParaRPr kumimoji="1" lang="ja-JP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Pyeong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リャンニ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リャンニ</a:t>
                      </a:r>
                      <a:endParaRPr kumimoji="1" lang="ko-KR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チョンピョン</a:t>
                      </a:r>
                      <a:endParaRPr kumimoji="1" lang="ko-KR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돋움" pitchFamily="50" charset="-127"/>
                        <a:ea typeface="돋움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9:50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16:50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17:40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18:50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19:40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20:30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21:40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22:50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305" name="WordArt 105"/>
          <p:cNvSpPr>
            <a:spLocks noChangeArrowheads="1" noChangeShapeType="1" noTextEdit="1"/>
          </p:cNvSpPr>
          <p:nvPr/>
        </p:nvSpPr>
        <p:spPr bwMode="auto">
          <a:xfrm>
            <a:off x="250825" y="268288"/>
            <a:ext cx="864235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8004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번 버스 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: 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설악경유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(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청평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)↔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서울 청량리</a:t>
            </a:r>
          </a:p>
        </p:txBody>
      </p:sp>
      <p:sp>
        <p:nvSpPr>
          <p:cNvPr id="51306" name="Rectangle 106"/>
          <p:cNvSpPr>
            <a:spLocks noChangeArrowheads="1"/>
          </p:cNvSpPr>
          <p:nvPr/>
        </p:nvSpPr>
        <p:spPr bwMode="auto">
          <a:xfrm>
            <a:off x="250825" y="5734050"/>
            <a:ext cx="8642350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b="1"/>
              <a:t> ※ </a:t>
            </a:r>
            <a:r>
              <a:rPr lang="ko-KR" altLang="en-US" b="1"/>
              <a:t>설악</a:t>
            </a:r>
            <a:r>
              <a:rPr lang="en-US" altLang="ko-KR" b="1"/>
              <a:t>I.C →</a:t>
            </a:r>
            <a:r>
              <a:rPr lang="en-US" altLang="ko-KR"/>
              <a:t> </a:t>
            </a:r>
            <a:r>
              <a:rPr lang="ko-KR" altLang="en-US" b="1"/>
              <a:t>강일</a:t>
            </a:r>
            <a:r>
              <a:rPr lang="en-US" altLang="ko-KR" b="1"/>
              <a:t>I.C → </a:t>
            </a:r>
            <a:r>
              <a:rPr lang="ko-KR" altLang="en-US" b="1"/>
              <a:t>구리 → 상봉 → 청량리</a:t>
            </a:r>
          </a:p>
          <a:p>
            <a:r>
              <a:rPr lang="ko-KR" altLang="en-US" b="1"/>
              <a:t> </a:t>
            </a:r>
            <a:r>
              <a:rPr lang="en-US" altLang="ko-KR" b="1"/>
              <a:t>※ </a:t>
            </a:r>
            <a:r>
              <a:rPr lang="en-US" altLang="ko-KR" sz="1600" b="1">
                <a:ea typeface="MS PGothic" pitchFamily="34" charset="-128"/>
              </a:rPr>
              <a:t>Seorak I.C </a:t>
            </a:r>
            <a:r>
              <a:rPr lang="en-US" altLang="ko-KR" sz="1600" b="1"/>
              <a:t>→</a:t>
            </a:r>
            <a:r>
              <a:rPr lang="en-US" altLang="ko-KR" sz="1600" b="1">
                <a:ea typeface="MS PGothic" pitchFamily="34" charset="-128"/>
              </a:rPr>
              <a:t> Kangil I.C </a:t>
            </a:r>
            <a:r>
              <a:rPr lang="en-US" altLang="ko-KR" sz="1600" b="1"/>
              <a:t>→ Guri → Sangbong → Cheongryangri(Seoul)</a:t>
            </a:r>
            <a:endParaRPr lang="en-US" altLang="ja-JP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5508</TotalTime>
  <Words>1126</Words>
  <Application>Microsoft Office PowerPoint</Application>
  <PresentationFormat>화면 슬라이드 쇼(4:3)</PresentationFormat>
  <Paragraphs>645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굴림</vt:lpstr>
      <vt:lpstr>Arial</vt:lpstr>
      <vt:lpstr>돋움</vt:lpstr>
      <vt:lpstr>MS PGothic</vt:lpstr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my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(청심국제병원 ↔ 서울 청량리방면 운행버스 )</dc:title>
  <dc:creator>Customer</dc:creator>
  <cp:lastModifiedBy>csia</cp:lastModifiedBy>
  <cp:revision>228</cp:revision>
  <dcterms:created xsi:type="dcterms:W3CDTF">2007-04-26T05:49:24Z</dcterms:created>
  <dcterms:modified xsi:type="dcterms:W3CDTF">2011-04-28T05:29:59Z</dcterms:modified>
</cp:coreProperties>
</file>