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75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prnWhat="handouts2" scaleToFitPaper="1"/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1F423C0B-24CF-4C3C-8A59-7768EA0501B5}" styleName="Normal Style 1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A19AC023-856A-467E-8526-3A3E5D2CDECB}" styleName="Normal Style 2 - Accent 3">
    <a:tblBg>
      <a:effectRef idx="1">
        <a:schemeClr val="dk1"/>
      </a:effectRef>
    </a:tblBg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10000"/>
              <a:satMod val="53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30000"/>
              <a:satMod val="33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tint val="20000"/>
              <a:satMod val="73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>
              <a:alpha val="90000"/>
              <a:satMod val="150000"/>
            </a:schemeClr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>
              <a:alpha val="90000"/>
              <a:satMod val="150000"/>
            </a:schemeClr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>
              <a:alpha val="50000"/>
              <a:satMod val="630000"/>
            </a:schemeClr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>
              <a:shade val="50000"/>
              <a:satMod val="230000"/>
            </a:schemeClr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B5AC75-323D-4BF5-8D33-902B30104892}" styleName="Normal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40000" cmpd="sng">
              <a:solidFill>
                <a:schemeClr val="accent3"/>
              </a:solidFill>
            </a:ln>
          </a:left>
          <a:right>
            <a:ln w="40000" cmpd="sng">
              <a:solidFill>
                <a:schemeClr val="accent3"/>
              </a:solidFill>
            </a:ln>
          </a:right>
          <a:top>
            <a:ln w="40000" cmpd="sng">
              <a:solidFill>
                <a:schemeClr val="accent3"/>
              </a:solidFill>
            </a:ln>
          </a:top>
          <a:bottom>
            <a:ln w="400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5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5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accent3">
          <a:shade val="80000"/>
        </a:schemeClr>
      </a:tcTxStyle>
      <a:tcStyle>
        <a:tcBdr>
          <a:bottom>
            <a:ln w="35400" cmpd="sng">
              <a:solidFill>
                <a:schemeClr val="accent3">
                  <a:shade val="80000"/>
                </a:schemeClr>
              </a:solidFill>
            </a:ln>
          </a:bottom>
        </a:tcBdr>
        <a:fill>
          <a:solidFill>
            <a:schemeClr val="accent3">
              <a:tint val="20000"/>
            </a:schemeClr>
          </a:solidFill>
        </a:fill>
      </a:tcStyle>
    </a:firstRow>
  </a:tblStyle>
  <a:tblStyle styleId="{1EDF2F87-84AD-4230-966E-E561DF79DAAB}" styleName="Generic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lt1"/>
            </a:lnRef>
          </a:left>
          <a:right>
            <a:lnRef idx="1">
              <a:schemeClr val="lt1"/>
            </a:lnRef>
          </a:right>
          <a:top>
            <a:lnRef idx="1">
              <a:schemeClr val="lt1"/>
            </a:lnRef>
          </a:top>
          <a:bottom>
            <a:lnRef idx="1">
              <a:schemeClr val="lt1"/>
            </a:lnRef>
          </a:bottom>
          <a:insideH>
            <a:lnRef idx="1">
              <a:schemeClr val="lt1"/>
            </a:lnRef>
          </a:insideH>
          <a:insideV>
            <a:lnRef idx="1">
              <a:schemeClr val="lt1"/>
            </a:lnRef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>
          <a:top>
            <a:lnRef idx="1">
              <a:schemeClr val="lt1"/>
            </a:lnRef>
          </a:top>
          <a:bottom>
            <a:lnRef idx="1">
              <a:schemeClr val="lt1"/>
            </a:lnRef>
          </a:bottom>
        </a:tcBdr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  <a:right>
            <a:lnRef idx="1">
              <a:schemeClr val="lt1"/>
            </a:lnRef>
          </a:right>
          <a:top>
            <a:lnRef idx="1">
              <a:schemeClr val="lt1"/>
            </a:lnRef>
          </a:top>
          <a:bottom>
            <a:lnRef idx="1">
              <a:schemeClr val="lt1"/>
            </a:lnRef>
          </a:bottom>
          <a:insideH>
            <a:lnRef idx="1">
              <a:schemeClr val="l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lt1"/>
            </a:lnRef>
          </a:left>
          <a:right>
            <a:lnRef idx="2">
              <a:schemeClr val="lt1"/>
            </a:lnRef>
          </a:right>
          <a:top>
            <a:lnRef idx="1">
              <a:schemeClr val="lt1"/>
            </a:lnRef>
          </a:top>
          <a:bottom>
            <a:lnRef idx="1">
              <a:schemeClr val="lt1"/>
            </a:lnRef>
          </a:bottom>
          <a:insideH>
            <a:lnRef idx="1">
              <a:schemeClr val="l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lt1"/>
            </a:lnRef>
          </a:left>
          <a:right>
            <a:lnRef idx="1">
              <a:schemeClr val="lt1"/>
            </a:lnRef>
          </a:right>
          <a:top>
            <a:lnRef idx="2">
              <a:schemeClr val="l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3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gradFill rotWithShape="1">
            <a:gsLst>
              <a:gs pos="0">
                <a:schemeClr val="accent1">
                  <a:shade val="61000"/>
                  <a:satMod val="130000"/>
                </a:schemeClr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9000"/>
                  <a:satMod val="135000"/>
                </a:schemeClr>
              </a:gs>
            </a:gsLst>
            <a:lin ang="16200000" scaled="0"/>
          </a:gradFill>
        </a:fill>
      </a:tcStyle>
    </a:firstRow>
  </a:tblStyle>
  <a:tblStyle styleId="{F77BBAD0-2FD1-4BB3-BED5-B7D4590D3504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TxStyle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TxStyle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>
        <a:fontRef idx="minor">
          <a:scrgbClr r="0" g="0" b="0"/>
        </a:fontRef>
        <a:schemeClr val="accent3"/>
      </a:tcTxStyle>
      <a:tcStyle>
        <a:tcBdr>
          <a:top>
            <a:ln w="6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accent3">
          <a:shade val="40000"/>
        </a:schemeClr>
      </a:tcTxStyle>
      <a:tcStyle>
        <a:tcBdr/>
        <a:fill>
          <a:solidFill>
            <a:schemeClr val="accent3">
              <a:alpha val="40000"/>
            </a:schemeClr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>
    <p:restoredLeft sz="12075"/>
    <p:restoredTop sz="97496"/>
  </p:normalViewPr>
  <p:slideViewPr>
    <p:cSldViewPr>
      <p:cViewPr>
        <p:scale>
          <a:sx n="80" d="100"/>
          <a:sy n="80" d="100"/>
        </p:scale>
        <p:origin x="-1812" y="-192"/>
      </p:cViewPr>
      <p:guideLst>
        <p:guide orient="horz" pos="2153"/>
        <p:guide pos="2874"/>
      </p:guideLst>
    </p:cSldViewPr>
  </p:slideViewPr>
  <p:outlineViewPr>
    <p:cViewPr>
      <p:scale>
        <a:sx n="33" d="100"/>
        <a:sy n="33" d="100"/>
      </p:scale>
      <p:origin x="240" y="23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192" cy="73736192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DB3BB4C2-8944-4513-B519-8983EEA8568C}" type="datetime1">
              <a:rPr lang="ko-KR" altLang="en-US"/>
              <a:pPr lvl="0">
                <a:defRPr lang="ko-KR" altLang="en-US"/>
              </a:pPr>
              <a:t>2018-04-26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8C051FF9-2A69-4241-BFD8-6F467268D94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A6058241-93F0-4102-B9BE-A53767A0222A}" type="datetime1">
              <a:rPr lang="ko-KR" altLang="en-US"/>
              <a:pPr lvl="0">
                <a:defRPr lang="ko-KR" altLang="en-US"/>
              </a:pPr>
              <a:t>2018-04-26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48797623-6168-481B-98CB-710C0B379D9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8797623-6168-481B-98CB-710C0B379D97}" type="slidenum">
              <a:rPr lang="en-US" altLang="en-US"/>
              <a:pPr lvl="0">
                <a:defRPr lang="ko-KR" altLang="en-US"/>
              </a:pPr>
              <a:t>1</a:t>
            </a:fld>
            <a:endParaRPr lang="en-US" altLang="en-US"/>
          </a:p>
        </p:txBody>
      </p:sp>
    </p:spTree>
  </p:cSld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8797623-6168-481B-98CB-710C0B379D97}" type="slidenum">
              <a:rPr lang="en-US" altLang="en-US"/>
              <a:pPr lvl="0">
                <a:defRPr lang="ko-KR" altLang="en-US"/>
              </a:pPr>
              <a:t>2</a:t>
            </a:fld>
            <a:endParaRPr lang="en-US" altLang="en-US"/>
          </a:p>
        </p:txBody>
      </p:sp>
    </p:spTree>
  </p:cSld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8797623-6168-481B-98CB-710C0B379D97}" type="slidenum">
              <a:rPr lang="en-US" altLang="en-US"/>
              <a:pPr lvl="0">
                <a:defRPr lang="ko-KR" altLang="en-US"/>
              </a:pPr>
              <a:t>3</a:t>
            </a:fld>
            <a:endParaRPr lang="en-US" altLang="en-US"/>
          </a:p>
        </p:txBody>
      </p:sp>
    </p:spTree>
  </p:cSld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세로 본문" type="vertTx" preserve="1">
  <p:cSld name="제목 및 세로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 userDrawn="1"/>
        </p:nvGrpSpPr>
        <p:grpSpPr>
          <a:xfrm rot="0">
            <a:off x="0" y="0"/>
            <a:ext cx="9144000" cy="6858000"/>
            <a:chOff x="0" y="0"/>
            <a:chExt cx="5760" cy="4320"/>
          </a:xfrm>
        </p:grpSpPr>
        <p:sp>
          <p:nvSpPr>
            <p:cNvPr id="3" name="AutoShape 10"/>
            <p:cNvSpPr>
              <a:spLocks noChangeArrowheads="1"/>
            </p:cNvSpPr>
            <p:nvPr userDrawn="1"/>
          </p:nvSpPr>
          <p:spPr>
            <a:xfrm>
              <a:off x="0" y="4129"/>
              <a:ext cx="5760" cy="191"/>
            </a:xfrm>
            <a:prstGeom prst="bevel">
              <a:avLst>
                <a:gd name="adj" fmla="val 15708"/>
              </a:avLst>
            </a:prstGeom>
            <a:solidFill>
              <a:srgbClr val="00cc00"/>
            </a:solidFill>
            <a:ln w="9525">
              <a:noFill/>
              <a:miter/>
            </a:ln>
            <a:effectLst/>
          </p:spPr>
          <p:txBody>
            <a:bodyPr wrap="none" anchor="ctr"/>
            <a:lstStyle/>
            <a:p>
              <a:pPr algn="ctr">
                <a:defRPr lang="ko-KR"/>
              </a:pPr>
              <a:endParaRPr xmlns:mc="http://schemas.openxmlformats.org/markup-compatibility/2006" xmlns:hp="http://schemas.haansoft.com/office/presentation/8.0" lang="ko-KR" altLang="ko-KR" sz="1800" b="1" i="1" mc:Ignorable="hp" hp:hslEmbossed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" name="AutoShape 11"/>
            <p:cNvSpPr>
              <a:spLocks noChangeArrowheads="1"/>
            </p:cNvSpPr>
            <p:nvPr userDrawn="1"/>
          </p:nvSpPr>
          <p:spPr>
            <a:xfrm>
              <a:off x="0" y="0"/>
              <a:ext cx="5760" cy="343"/>
            </a:xfrm>
            <a:prstGeom prst="bevel">
              <a:avLst>
                <a:gd name="adj" fmla="val 7384"/>
              </a:avLst>
            </a:prstGeom>
            <a:solidFill>
              <a:srgbClr val="00cc00"/>
            </a:solidFill>
            <a:ln w="9525">
              <a:noFill/>
              <a:miter/>
            </a:ln>
            <a:effectLst/>
          </p:spPr>
          <p:txBody>
            <a:bodyPr wrap="none" anchor="ctr"/>
            <a:lstStyle/>
            <a:p>
              <a:pPr algn="ctr">
                <a:defRPr lang="ko-KR"/>
              </a:pPr>
              <a:endParaRPr xmlns:mc="http://schemas.openxmlformats.org/markup-compatibility/2006" xmlns:hp="http://schemas.haansoft.com/office/presentation/8.0" lang="ko-KR" altLang="ko-KR" sz="1800" b="1" i="1" mc:Ignorable="hp" hp:hslEmbossed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5" name="Text Box 12"/>
          <p:cNvSpPr txBox="1">
            <a:spLocks noChangeArrowheads="1"/>
          </p:cNvSpPr>
          <p:nvPr userDrawn="1"/>
        </p:nvSpPr>
        <p:spPr>
          <a:xfrm>
            <a:off x="4332288" y="6619875"/>
            <a:ext cx="469900" cy="174625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lIns="18000" tIns="10799" rIns="18000" bIns="10799">
            <a:spAutoFit/>
          </a:bodyPr>
          <a:lstStyle/>
          <a:p>
            <a:pPr algn="r">
              <a:spcBef>
                <a:spcPct val="50000"/>
              </a:spcBef>
              <a:defRPr lang="ko-KR"/>
            </a:pPr>
            <a:r>
              <a:rPr lang="en-US" altLang="ko-KR" sz="1000"/>
              <a:t>[-</a:t>
            </a:r>
            <a:fld id="{E2E84111-FF5F-4084-937D-9A0CD86B7A77}" type="slidenum">
              <a:rPr lang="en-US" altLang="ko-KR" sz="1000"/>
              <a:pPr algn="r">
                <a:spcBef>
                  <a:spcPct val="50000"/>
                </a:spcBef>
                <a:defRPr lang="ko-KR"/>
              </a:pPr>
              <a:t>‹#›</a:t>
            </a:fld>
            <a:r>
              <a:rPr lang="en-US" altLang="ko-KR" sz="1000"/>
              <a:t>-]</a:t>
            </a:r>
            <a:endParaRPr lang="en-US" altLang="ko-KR" sz="1000"/>
          </a:p>
        </p:txBody>
      </p:sp>
      <p:grpSp>
        <p:nvGrpSpPr>
          <p:cNvPr id="6" name="Group 13"/>
          <p:cNvGrpSpPr/>
          <p:nvPr userDrawn="1"/>
        </p:nvGrpSpPr>
        <p:grpSpPr>
          <a:xfrm rot="0">
            <a:off x="0" y="571500"/>
            <a:ext cx="9144000" cy="5943600"/>
            <a:chOff x="0" y="360"/>
            <a:chExt cx="5760" cy="3744"/>
          </a:xfrm>
        </p:grpSpPr>
        <p:sp>
          <p:nvSpPr>
            <p:cNvPr id="7" name="Line 14"/>
            <p:cNvSpPr>
              <a:spLocks noChangeShapeType="1"/>
            </p:cNvSpPr>
            <p:nvPr userDrawn="1"/>
          </p:nvSpPr>
          <p:spPr>
            <a:xfrm>
              <a:off x="0" y="4104"/>
              <a:ext cx="5760" cy="0"/>
            </a:xfrm>
            <a:prstGeom prst="line">
              <a:avLst/>
            </a:prstGeom>
            <a:noFill/>
            <a:ln w="12700">
              <a:solidFill>
                <a:srgbClr val="66ff33"/>
              </a:solidFill>
              <a:round/>
            </a:ln>
            <a:effectLst/>
          </p:spPr>
          <p:txBody>
            <a:bodyPr wrap="square"/>
            <a:lstStyle/>
            <a:p>
              <a:pPr>
                <a:defRPr lang="ko-KR"/>
              </a:pPr>
              <a:endParaRPr lang="ko-KR" altLang="en-US"/>
            </a:p>
          </p:txBody>
        </p:sp>
        <p:sp>
          <p:nvSpPr>
            <p:cNvPr id="8" name="Line 15"/>
            <p:cNvSpPr>
              <a:spLocks noChangeShapeType="1"/>
            </p:cNvSpPr>
            <p:nvPr userDrawn="1"/>
          </p:nvSpPr>
          <p:spPr>
            <a:xfrm>
              <a:off x="0" y="360"/>
              <a:ext cx="5760" cy="0"/>
            </a:xfrm>
            <a:prstGeom prst="line">
              <a:avLst/>
            </a:prstGeom>
            <a:noFill/>
            <a:ln w="12700">
              <a:solidFill>
                <a:srgbClr val="66ff33"/>
              </a:solidFill>
              <a:round/>
            </a:ln>
            <a:effectLst/>
          </p:spPr>
          <p:txBody>
            <a:bodyPr wrap="square"/>
            <a:lstStyle/>
            <a:p>
              <a:pPr>
                <a:defRPr lang="ko-KR"/>
              </a:pPr>
              <a:endParaRPr lang="ko-KR" altLang="en-US"/>
            </a:p>
          </p:txBody>
        </p:sp>
      </p:grpSp>
      <p:sp>
        <p:nvSpPr>
          <p:cNvPr id="9" name="Rectangle 16"/>
          <p:cNvSpPr>
            <a:spLocks noChangeArrowheads="1"/>
          </p:cNvSpPr>
          <p:nvPr userDrawn="1"/>
        </p:nvSpPr>
        <p:spPr>
          <a:xfrm>
            <a:off x="0" y="584200"/>
            <a:ext cx="141288" cy="5918200"/>
          </a:xfrm>
          <a:prstGeom prst="rect">
            <a:avLst/>
          </a:prstGeom>
          <a:solidFill>
            <a:srgbClr val="dddddd"/>
          </a:solidFill>
          <a:ln w="9525">
            <a:noFill/>
            <a:miter/>
          </a:ln>
          <a:effectLst/>
        </p:spPr>
        <p:txBody>
          <a:bodyPr wrap="none" anchor="ctr"/>
          <a:lstStyle/>
          <a:p>
            <a:pPr>
              <a:defRPr lang="ko-KR"/>
            </a:pPr>
            <a:endParaRPr lang="ko-KR" altLang="en-US"/>
          </a:p>
        </p:txBody>
      </p:sp>
      <p:sp>
        <p:nvSpPr>
          <p:cNvPr id="10" name="Rectangle 17"/>
          <p:cNvSpPr>
            <a:spLocks noChangeArrowheads="1"/>
          </p:cNvSpPr>
          <p:nvPr userDrawn="1"/>
        </p:nvSpPr>
        <p:spPr>
          <a:xfrm>
            <a:off x="9002713" y="584200"/>
            <a:ext cx="141287" cy="5918200"/>
          </a:xfrm>
          <a:prstGeom prst="rect">
            <a:avLst/>
          </a:prstGeom>
          <a:solidFill>
            <a:srgbClr val="dddddd"/>
          </a:solidFill>
          <a:ln w="9525">
            <a:noFill/>
            <a:miter/>
          </a:ln>
          <a:effectLst/>
        </p:spPr>
        <p:txBody>
          <a:bodyPr wrap="none" anchor="ctr"/>
          <a:lstStyle/>
          <a:p>
            <a:pPr>
              <a:defRPr lang="ko-KR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B-68CB-4C4B-98C6-5D03540A498D}" type="datetimeFigureOut">
              <a:rPr lang="ko-KR" altLang="en-US" smtClean="0"/>
              <a:pPr/>
              <a:t>2016-04-15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2144-9696-421D-AC4E-C4EBF9D5F5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비교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B-68CB-4C4B-98C6-5D03540A498D}" type="datetimeFigureOut">
              <a:rPr lang="ko-KR" altLang="en-US" smtClean="0"/>
              <a:pPr/>
              <a:t>2016-04-15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62144-9696-421D-AC4E-C4EBF9D5F5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및 설명" type="objTx" preserve="1">
  <p:cSld name="내용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8B21E6B-68CB-4C4B-98C6-5D03540A498D}" type="datetime1">
              <a:rPr lang="ko-KR" altLang="en-US"/>
              <a:pPr lvl="0">
                <a:defRPr lang="ko-KR" altLang="en-US"/>
              </a:pPr>
              <a:t>2017-12-21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BF362144-9696-421D-AC4E-C4EBF9D5F577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21E6B-68CB-4C4B-98C6-5D03540A498D}" type="datetimeFigureOut">
              <a:rPr lang="ko-KR" altLang="en-US" smtClean="0"/>
              <a:pPr/>
              <a:t>2016-04-15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62144-9696-421D-AC4E-C4EBF9D5F5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79512" y="199077"/>
            <a:ext cx="8734883" cy="6480720"/>
          </a:xfrm>
          <a:prstGeom prst="roundRect">
            <a:avLst>
              <a:gd name="adj" fmla="val 35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/>
            </a:pPr>
            <a:endParaRPr lang="ko-KR" altLang="en-US" sz="1400" b="1" ker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092280" y="6692320"/>
            <a:ext cx="1446511" cy="165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164288" y="6649471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29" name="그림 28" descr="국문_좌우.jp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444208" y="6458160"/>
            <a:ext cx="2102384" cy="399840"/>
          </a:xfrm>
          <a:prstGeom prst="rect">
            <a:avLst/>
          </a:prstGeom>
        </p:spPr>
      </p:pic>
      <p:sp>
        <p:nvSpPr>
          <p:cNvPr id="9" name="Rectangle 56"/>
          <p:cNvSpPr>
            <a:spLocks noChangeArrowheads="1"/>
          </p:cNvSpPr>
          <p:nvPr/>
        </p:nvSpPr>
        <p:spPr>
          <a:xfrm>
            <a:off x="323528" y="363855"/>
            <a:ext cx="6841306" cy="64389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defRPr lang="ko-KR"/>
            </a:pPr>
            <a:r>
              <a:rPr lang="en-US" altLang="ko-KR" sz="2400">
                <a:solidFill>
                  <a:srgbClr val="000000"/>
                </a:solidFill>
                <a:latin typeface="HY견고딕"/>
                <a:ea typeface="HY견고딕"/>
              </a:rPr>
              <a:t>2. </a:t>
            </a:r>
            <a:r>
              <a:rPr lang="ko-KR" altLang="en-US" sz="2400">
                <a:solidFill>
                  <a:srgbClr val="000000"/>
                </a:solidFill>
                <a:latin typeface="HY견고딕"/>
                <a:ea typeface="HY견고딕"/>
              </a:rPr>
              <a:t>업체 현황</a:t>
            </a:r>
            <a:endParaRPr lang="ko-KR" altLang="en-US" sz="2400">
              <a:latin typeface="HY견고딕"/>
              <a:ea typeface="HY견고딕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980728"/>
            <a:ext cx="7992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농수산물 사이버거래소</a:t>
            </a:r>
            <a:r>
              <a:rPr lang="en-US" altLang="ko-KR" b="1"/>
              <a:t>(eaT) </a:t>
            </a:r>
            <a:r>
              <a:rPr lang="ko-KR" altLang="en-US" b="1"/>
              <a:t>를 이용한 소액수의 견적입찰</a:t>
            </a:r>
            <a:r>
              <a:rPr lang="en-US" altLang="ko-KR" b="1"/>
              <a:t>*</a:t>
            </a:r>
            <a:endParaRPr lang="ko-KR" altLang="en-US" b="1"/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263352" y="1377208"/>
          <a:ext cx="8471094" cy="2915886"/>
        </p:xfrm>
        <a:graphic>
          <a:graphicData uri="http://schemas.openxmlformats.org/drawingml/2006/table">
            <a:tbl>
              <a:tblPr firstRow="1" bandRow="1">
                <a:tableStyleId>{A19AC023-856A-467E-8526-3A3E5D2CDECB}</a:tableStyleId>
              </a:tblPr>
              <a:tblGrid>
                <a:gridCol w="1189128"/>
                <a:gridCol w="1453565"/>
                <a:gridCol w="1069088"/>
                <a:gridCol w="1412090"/>
                <a:gridCol w="1340567"/>
                <a:gridCol w="2006656"/>
              </a:tblGrid>
              <a:tr h="450757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품 목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1월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2월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3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4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비 고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586107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농산물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더그린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solidFill>
                            <a:srgbClr val="0000ff"/>
                          </a:solidFill>
                          <a:latin typeface="한컴 윤체 L"/>
                          <a:ea typeface="한컴 윤체 L"/>
                        </a:rPr>
                        <a:t>(계약해지)</a:t>
                      </a:r>
                      <a:endParaRPr lang="ko-KR" altLang="en-US">
                        <a:solidFill>
                          <a:srgbClr val="0000ff"/>
                        </a:solidFill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 sz="1700">
                          <a:solidFill>
                            <a:srgbClr val="ff0000"/>
                          </a:solidFill>
                          <a:latin typeface="한컴 윤체 L"/>
                          <a:ea typeface="한컴 윤체 L"/>
                        </a:rPr>
                        <a:t>화일캐터링</a:t>
                      </a:r>
                      <a:endParaRPr lang="ko-KR" altLang="en-US" sz="1700">
                        <a:solidFill>
                          <a:srgbClr val="ff0000"/>
                        </a:solidFill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 sz="1700">
                          <a:solidFill>
                            <a:srgbClr val="ff0000"/>
                          </a:solidFill>
                          <a:latin typeface="한컴 윤체 L"/>
                          <a:ea typeface="한컴 윤체 L"/>
                        </a:rPr>
                        <a:t>수의계약진행</a:t>
                      </a:r>
                      <a:endParaRPr lang="ko-KR" altLang="en-US" sz="1700">
                        <a:solidFill>
                          <a:srgbClr val="ff0000"/>
                        </a:solidFill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조은푸드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나눔푸드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고구려푸드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51748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공산품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789409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600">
                          <a:latin typeface="한컴 윤체 L"/>
                          <a:ea typeface="한컴 윤체 L"/>
                        </a:rPr>
                        <a:t>축산물</a:t>
                      </a:r>
                      <a:endParaRPr lang="ko-KR" altLang="en-US" sz="16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쇠고기</a:t>
                      </a:r>
                      <a:r>
                        <a:rPr lang="en-US" altLang="ko-KR">
                          <a:latin typeface="한컴 윤체 L"/>
                          <a:ea typeface="한컴 윤체 L"/>
                        </a:rPr>
                        <a:t>, </a:t>
                      </a: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돼지고기</a:t>
                      </a:r>
                      <a:r>
                        <a:rPr lang="en-US" altLang="ko-KR">
                          <a:latin typeface="한컴 윤체 L"/>
                          <a:ea typeface="한컴 윤체 L"/>
                        </a:rPr>
                        <a:t>,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오리고기</a:t>
                      </a:r>
                      <a:r>
                        <a:rPr lang="en-US" altLang="ko-KR">
                          <a:latin typeface="한컴 윤체 L"/>
                          <a:ea typeface="한컴 윤체 L"/>
                        </a:rPr>
                        <a:t>,</a:t>
                      </a: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닭고기</a:t>
                      </a:r>
                      <a:endParaRPr lang="ko-KR" altLang="en-US">
                        <a:solidFill>
                          <a:schemeClr val="tx1"/>
                        </a:solidFill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79376" y="4427820"/>
            <a:ext cx="7272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수의 계약 현황 </a:t>
            </a:r>
            <a:r>
              <a:rPr lang="en-US" altLang="ko-KR" b="1"/>
              <a:t>*</a:t>
            </a:r>
            <a:endParaRPr lang="ko-KR" altLang="en-US" b="1"/>
          </a:p>
        </p:txBody>
      </p:sp>
      <p:sp>
        <p:nvSpPr>
          <p:cNvPr id="14" name="TextBox 13"/>
          <p:cNvSpPr txBox="1"/>
          <p:nvPr/>
        </p:nvSpPr>
        <p:spPr>
          <a:xfrm>
            <a:off x="539551" y="4725144"/>
            <a:ext cx="5556449" cy="2014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우유</a:t>
            </a:r>
            <a:r>
              <a:rPr lang="en-US" altLang="ko-KR"/>
              <a:t>, </a:t>
            </a:r>
            <a:r>
              <a:rPr lang="ko-KR" altLang="en-US"/>
              <a:t>간식음료</a:t>
            </a:r>
            <a:r>
              <a:rPr lang="en-US" altLang="ko-KR"/>
              <a:t>, </a:t>
            </a:r>
            <a:r>
              <a:rPr lang="ko-KR" altLang="en-US"/>
              <a:t>빵류 </a:t>
            </a:r>
            <a:r>
              <a:rPr lang="en-US" altLang="ko-KR"/>
              <a:t>– </a:t>
            </a:r>
            <a:r>
              <a:rPr lang="ko-KR" altLang="en-US"/>
              <a:t>서울우유 </a:t>
            </a:r>
            <a:r>
              <a:rPr lang="ko-KR" altLang="en-US" b="1">
                <a:solidFill>
                  <a:srgbClr val="ff0000"/>
                </a:solidFill>
              </a:rPr>
              <a:t>(흰우유단가: 370원)</a:t>
            </a:r>
            <a:endParaRPr lang="ko-KR" altLang="en-US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양곡</a:t>
            </a:r>
            <a:r>
              <a:rPr lang="en-US" altLang="ko-KR"/>
              <a:t>(</a:t>
            </a:r>
            <a:r>
              <a:rPr lang="ko-KR" altLang="en-US"/>
              <a:t>쌀</a:t>
            </a:r>
            <a:r>
              <a:rPr lang="en-US" altLang="ko-KR"/>
              <a:t>) – </a:t>
            </a:r>
            <a:r>
              <a:rPr lang="ko-KR" altLang="en-US"/>
              <a:t>화일캐터링 </a:t>
            </a:r>
            <a:r>
              <a:rPr lang="en-US" altLang="ko-KR"/>
              <a:t>(</a:t>
            </a:r>
            <a:r>
              <a:rPr lang="ko-KR" altLang="en-US"/>
              <a:t>당진 해마을쌀</a:t>
            </a:r>
            <a:r>
              <a:rPr lang="en-US" altLang="ko-KR"/>
              <a:t>)</a:t>
            </a:r>
            <a:endParaRPr lang="en-US" altLang="ko-KR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김치류</a:t>
            </a:r>
            <a:r>
              <a:rPr lang="en-US" altLang="ko-KR"/>
              <a:t> – </a:t>
            </a:r>
            <a:r>
              <a:rPr lang="ko-KR" altLang="en-US"/>
              <a:t>화일캐터링</a:t>
            </a:r>
            <a:endParaRPr lang="ko-KR" altLang="en-US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수산물</a:t>
            </a:r>
            <a:r>
              <a:rPr lang="en-US" altLang="ko-KR"/>
              <a:t>- </a:t>
            </a:r>
            <a:r>
              <a:rPr lang="ko-KR" altLang="en-US"/>
              <a:t>동원단체급식푸드시스템</a:t>
            </a:r>
            <a:endParaRPr lang="ko-KR" altLang="en-US"/>
          </a:p>
          <a:p>
            <a:pPr lvl="0">
              <a:defRPr lang="ko-KR" altLang="en-US"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79512" y="199077"/>
            <a:ext cx="8734883" cy="6480720"/>
          </a:xfrm>
          <a:prstGeom prst="roundRect">
            <a:avLst>
              <a:gd name="adj" fmla="val 35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/>
            </a:pPr>
            <a:endParaRPr lang="ko-KR" altLang="en-US" sz="1400" b="1" ker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092280" y="6692320"/>
            <a:ext cx="1446511" cy="165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164288" y="6649471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29" name="그림 28" descr="국문_좌우.jp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444208" y="6458160"/>
            <a:ext cx="2102384" cy="399840"/>
          </a:xfrm>
          <a:prstGeom prst="rect">
            <a:avLst/>
          </a:prstGeom>
        </p:spPr>
      </p:pic>
      <p:sp>
        <p:nvSpPr>
          <p:cNvPr id="9" name="Rectangle 56"/>
          <p:cNvSpPr>
            <a:spLocks noChangeArrowheads="1"/>
          </p:cNvSpPr>
          <p:nvPr/>
        </p:nvSpPr>
        <p:spPr>
          <a:xfrm>
            <a:off x="323528" y="363855"/>
            <a:ext cx="6841306" cy="64389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defRPr lang="ko-KR"/>
            </a:pPr>
            <a:r>
              <a:rPr lang="en-US" altLang="ko-KR" sz="2400">
                <a:solidFill>
                  <a:srgbClr val="000000"/>
                </a:solidFill>
                <a:latin typeface="HY견고딕"/>
                <a:ea typeface="HY견고딕"/>
              </a:rPr>
              <a:t>2. </a:t>
            </a:r>
            <a:r>
              <a:rPr lang="ko-KR" altLang="en-US" sz="2400">
                <a:solidFill>
                  <a:srgbClr val="000000"/>
                </a:solidFill>
                <a:latin typeface="HY견고딕"/>
                <a:ea typeface="HY견고딕"/>
              </a:rPr>
              <a:t>업체 현황</a:t>
            </a:r>
            <a:endParaRPr lang="ko-KR" altLang="en-US" sz="2400">
              <a:latin typeface="HY견고딕"/>
              <a:ea typeface="HY견고딕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980728"/>
            <a:ext cx="7992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농수산물 사이버거래소</a:t>
            </a:r>
            <a:r>
              <a:rPr lang="en-US" altLang="ko-KR" b="1"/>
              <a:t>(eaT) </a:t>
            </a:r>
            <a:r>
              <a:rPr lang="ko-KR" altLang="en-US" b="1"/>
              <a:t>를 이용한 소액수의 견적입찰</a:t>
            </a:r>
            <a:r>
              <a:rPr lang="en-US" altLang="ko-KR" b="1"/>
              <a:t>*</a:t>
            </a:r>
            <a:endParaRPr lang="ko-KR" altLang="en-US" b="1"/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263352" y="1412776"/>
          <a:ext cx="8570232" cy="3076842"/>
        </p:xfrm>
        <a:graphic>
          <a:graphicData uri="http://schemas.openxmlformats.org/drawingml/2006/table">
            <a:tbl>
              <a:tblPr firstRow="1" bandRow="1">
                <a:tableStyleId>{A19AC023-856A-467E-8526-3A3E5D2CDECB}</a:tableStyleId>
              </a:tblPr>
              <a:tblGrid>
                <a:gridCol w="1180276"/>
                <a:gridCol w="1442744"/>
                <a:gridCol w="1307937"/>
                <a:gridCol w="1357967"/>
                <a:gridCol w="1623841"/>
                <a:gridCol w="1657467"/>
              </a:tblGrid>
              <a:tr h="484707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품 목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5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6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7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8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9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630251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농산물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태양푸드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en-US" altLang="ko-KR">
                          <a:latin typeface="한컴 윤체 L"/>
                          <a:ea typeface="한컴 윤체 L"/>
                        </a:rPr>
                        <a:t>(</a:t>
                      </a: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주</a:t>
                      </a:r>
                      <a:r>
                        <a:rPr lang="en-US" altLang="ko-KR">
                          <a:latin typeface="한컴 윤체 L"/>
                          <a:ea typeface="한컴 윤체 L"/>
                        </a:rPr>
                        <a:t>)</a:t>
                      </a: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엠제이원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청양푸디스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햇살푸드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>
                          <a:solidFill>
                            <a:srgbClr val="0000ff"/>
                          </a:solidFill>
                          <a:latin typeface="한컴 윤체 L"/>
                          <a:ea typeface="한컴 윤체 L"/>
                        </a:rPr>
                        <a:t>(계약해지)</a:t>
                      </a:r>
                      <a:endParaRPr lang="ko-KR" altLang="en-US">
                        <a:solidFill>
                          <a:srgbClr val="0000ff"/>
                        </a:solidFill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>
                          <a:solidFill>
                            <a:srgbClr val="ff0000"/>
                          </a:solidFill>
                          <a:latin typeface="한컴 윤체 L"/>
                          <a:ea typeface="한컴 윤체 L"/>
                        </a:rPr>
                        <a:t>화일캐터링</a:t>
                      </a:r>
                      <a:endParaRPr lang="ko-KR" altLang="en-US">
                        <a:solidFill>
                          <a:srgbClr val="ff0000"/>
                        </a:solidFill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solidFill>
                            <a:srgbClr val="ff0000"/>
                          </a:solidFill>
                          <a:latin typeface="한컴 윤체 L"/>
                          <a:ea typeface="한컴 윤체 L"/>
                        </a:rPr>
                        <a:t>수의계약진행</a:t>
                      </a:r>
                      <a:endParaRPr lang="ko-KR" altLang="en-US">
                        <a:solidFill>
                          <a:srgbClr val="ff0000"/>
                        </a:solidFill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화일캐터링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55645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공산품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84886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600">
                          <a:latin typeface="한컴 윤체 L"/>
                          <a:ea typeface="한컴 윤체 L"/>
                        </a:rPr>
                        <a:t>축산물</a:t>
                      </a:r>
                      <a:endParaRPr lang="ko-KR" altLang="en-US" sz="16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</a:tbl>
          </a:graphicData>
        </a:graphic>
      </p:graphicFrame>
      <p:sp>
        <p:nvSpPr>
          <p:cNvPr id="30" name="TextBox 12"/>
          <p:cNvSpPr txBox="1"/>
          <p:nvPr/>
        </p:nvSpPr>
        <p:spPr>
          <a:xfrm>
            <a:off x="335360" y="4571836"/>
            <a:ext cx="7272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수의 계약 현황 </a:t>
            </a:r>
            <a:r>
              <a:rPr lang="en-US" altLang="ko-KR" b="1"/>
              <a:t>*</a:t>
            </a:r>
            <a:endParaRPr lang="ko-KR" altLang="en-US" b="1"/>
          </a:p>
        </p:txBody>
      </p:sp>
      <p:sp>
        <p:nvSpPr>
          <p:cNvPr id="31" name="TextBox 13"/>
          <p:cNvSpPr txBox="1"/>
          <p:nvPr/>
        </p:nvSpPr>
        <p:spPr>
          <a:xfrm>
            <a:off x="539550" y="4843974"/>
            <a:ext cx="5556450" cy="2014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우유</a:t>
            </a:r>
            <a:r>
              <a:rPr lang="en-US" altLang="ko-KR"/>
              <a:t>, </a:t>
            </a:r>
            <a:r>
              <a:rPr lang="ko-KR" altLang="en-US"/>
              <a:t>간식음료</a:t>
            </a:r>
            <a:r>
              <a:rPr lang="en-US" altLang="ko-KR"/>
              <a:t>, </a:t>
            </a:r>
            <a:r>
              <a:rPr lang="ko-KR" altLang="en-US"/>
              <a:t>빵류 </a:t>
            </a:r>
            <a:r>
              <a:rPr lang="en-US" altLang="ko-KR"/>
              <a:t>– </a:t>
            </a:r>
            <a:r>
              <a:rPr lang="ko-KR" altLang="en-US"/>
              <a:t>서울우유 </a:t>
            </a:r>
            <a:r>
              <a:rPr lang="ko-KR" altLang="en-US" b="1">
                <a:solidFill>
                  <a:srgbClr val="ff0000"/>
                </a:solidFill>
              </a:rPr>
              <a:t>(흰우유단가: 370원)</a:t>
            </a:r>
            <a:endParaRPr lang="ko-KR" altLang="en-US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양곡</a:t>
            </a:r>
            <a:r>
              <a:rPr lang="en-US" altLang="ko-KR"/>
              <a:t>(</a:t>
            </a:r>
            <a:r>
              <a:rPr lang="ko-KR" altLang="en-US"/>
              <a:t>쌀</a:t>
            </a:r>
            <a:r>
              <a:rPr lang="en-US" altLang="ko-KR"/>
              <a:t>) – </a:t>
            </a:r>
            <a:r>
              <a:rPr lang="ko-KR" altLang="en-US"/>
              <a:t>화일캐터링 </a:t>
            </a:r>
            <a:r>
              <a:rPr lang="en-US" altLang="ko-KR"/>
              <a:t>(</a:t>
            </a:r>
            <a:r>
              <a:rPr lang="ko-KR" altLang="en-US"/>
              <a:t>당진 해마을쌀</a:t>
            </a:r>
            <a:r>
              <a:rPr lang="en-US" altLang="ko-KR"/>
              <a:t>)</a:t>
            </a:r>
            <a:endParaRPr lang="en-US" altLang="ko-KR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김치류</a:t>
            </a:r>
            <a:r>
              <a:rPr lang="en-US" altLang="ko-KR"/>
              <a:t> – </a:t>
            </a:r>
            <a:r>
              <a:rPr lang="ko-KR" altLang="en-US"/>
              <a:t>화일캐터링</a:t>
            </a:r>
            <a:endParaRPr lang="ko-KR" altLang="en-US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수산물</a:t>
            </a:r>
            <a:r>
              <a:rPr lang="en-US" altLang="ko-KR"/>
              <a:t>- </a:t>
            </a:r>
            <a:r>
              <a:rPr lang="ko-KR" altLang="en-US"/>
              <a:t>동원단체급식푸드시스템</a:t>
            </a:r>
            <a:endParaRPr lang="ko-KR" altLang="en-US"/>
          </a:p>
          <a:p>
            <a:pPr lvl="0">
              <a:defRPr lang="ko-KR" altLang="en-US"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91344" y="188640"/>
            <a:ext cx="8734883" cy="6480720"/>
          </a:xfrm>
          <a:prstGeom prst="roundRect">
            <a:avLst>
              <a:gd name="adj" fmla="val 35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/>
            </a:pPr>
            <a:endParaRPr lang="ko-KR" altLang="en-US" sz="1400" b="1" ker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092280" y="6692320"/>
            <a:ext cx="1446511" cy="165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164288" y="6649471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29" name="그림 28" descr="국문_좌우.jp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444208" y="6458160"/>
            <a:ext cx="2102384" cy="399840"/>
          </a:xfrm>
          <a:prstGeom prst="rect">
            <a:avLst/>
          </a:prstGeom>
        </p:spPr>
      </p:pic>
      <p:sp>
        <p:nvSpPr>
          <p:cNvPr id="9" name="Rectangle 56"/>
          <p:cNvSpPr>
            <a:spLocks noChangeArrowheads="1"/>
          </p:cNvSpPr>
          <p:nvPr/>
        </p:nvSpPr>
        <p:spPr>
          <a:xfrm>
            <a:off x="323528" y="363855"/>
            <a:ext cx="6841306" cy="64389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defRPr lang="ko-KR"/>
            </a:pPr>
            <a:r>
              <a:rPr lang="en-US" altLang="ko-KR" sz="2400">
                <a:solidFill>
                  <a:srgbClr val="000000"/>
                </a:solidFill>
                <a:latin typeface="HY견고딕"/>
                <a:ea typeface="HY견고딕"/>
              </a:rPr>
              <a:t>2. </a:t>
            </a:r>
            <a:r>
              <a:rPr lang="ko-KR" altLang="en-US" sz="2400">
                <a:solidFill>
                  <a:srgbClr val="000000"/>
                </a:solidFill>
                <a:latin typeface="HY견고딕"/>
                <a:ea typeface="HY견고딕"/>
              </a:rPr>
              <a:t>업체 현황</a:t>
            </a:r>
            <a:endParaRPr lang="ko-KR" altLang="en-US" sz="2400">
              <a:latin typeface="HY견고딕"/>
              <a:ea typeface="HY견고딕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980728"/>
            <a:ext cx="7992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농수산물 사이버거래소</a:t>
            </a:r>
            <a:r>
              <a:rPr lang="en-US" altLang="ko-KR" b="1"/>
              <a:t>(eaT) </a:t>
            </a:r>
            <a:r>
              <a:rPr lang="ko-KR" altLang="en-US" b="1"/>
              <a:t>를 이용한 소액수의 견적입찰</a:t>
            </a:r>
            <a:r>
              <a:rPr lang="en-US" altLang="ko-KR" b="1"/>
              <a:t>*</a:t>
            </a:r>
            <a:endParaRPr lang="ko-KR" altLang="en-US" b="1"/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263352" y="1412776"/>
          <a:ext cx="8570232" cy="2520278"/>
        </p:xfrm>
        <a:graphic>
          <a:graphicData uri="http://schemas.openxmlformats.org/drawingml/2006/table">
            <a:tbl>
              <a:tblPr firstRow="1" bandRow="1">
                <a:tableStyleId>{A19AC023-856A-467E-8526-3A3E5D2CDECB}</a:tableStyleId>
              </a:tblPr>
              <a:tblGrid>
                <a:gridCol w="1180276"/>
                <a:gridCol w="1442744"/>
                <a:gridCol w="1307937"/>
                <a:gridCol w="1357967"/>
                <a:gridCol w="1551836"/>
                <a:gridCol w="1729472"/>
              </a:tblGrid>
              <a:tr h="484707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품 목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10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11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r>
                        <a:rPr lang="en-US" altLang="ko-KR" sz="1800">
                          <a:latin typeface="한컴 윤체 L"/>
                          <a:ea typeface="한컴 윤체 L"/>
                        </a:rPr>
                        <a:t>12</a:t>
                      </a: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월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marL="0" indent="0" algn="ctr" defTabSz="885826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 lang="ko-KR"/>
                      </a:pPr>
                      <a:endParaRPr lang="en-US" altLang="ko-KR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en-US" altLang="ko-KR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630251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농산물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하아푸드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대아푸드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대아푸드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55645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800">
                          <a:latin typeface="한컴 윤체 L"/>
                          <a:ea typeface="한컴 윤체 L"/>
                        </a:rPr>
                        <a:t>공산품</a:t>
                      </a:r>
                      <a:endParaRPr lang="ko-KR" altLang="en-US" sz="18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아워홈</a:t>
                      </a:r>
                      <a:endParaRPr lang="en-US" altLang="ko-KR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  <a:tr h="84886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 sz="1600">
                          <a:latin typeface="한컴 윤체 L"/>
                          <a:ea typeface="한컴 윤체 L"/>
                        </a:rPr>
                        <a:t>축산물</a:t>
                      </a:r>
                      <a:endParaRPr lang="ko-KR" altLang="en-US" sz="1600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가평축협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  <a:p>
                      <a:pPr algn="ctr" latinLnBrk="1">
                        <a:defRPr lang="ko-KR" altLang="en-US"/>
                      </a:pPr>
                      <a:r>
                        <a:rPr lang="ko-KR" altLang="en-US">
                          <a:latin typeface="한컴 윤체 L"/>
                          <a:ea typeface="한컴 윤체 L"/>
                        </a:rPr>
                        <a:t>(우수축산물)</a:t>
                      </a: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 lang="ko-KR" altLang="en-US"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endParaRPr lang="ko-KR" altLang="en-US">
                        <a:latin typeface="한컴 윤체 L"/>
                        <a:ea typeface="한컴 윤체 L"/>
                      </a:endParaRPr>
                    </a:p>
                  </a:txBody>
                  <a:tcPr marL="91440" marR="91440" anchor="ctr"/>
                </a:tc>
              </a:tr>
            </a:tbl>
          </a:graphicData>
        </a:graphic>
      </p:graphicFrame>
      <p:sp>
        <p:nvSpPr>
          <p:cNvPr id="30" name="TextBox 12"/>
          <p:cNvSpPr txBox="1"/>
          <p:nvPr/>
        </p:nvSpPr>
        <p:spPr>
          <a:xfrm>
            <a:off x="263352" y="4077072"/>
            <a:ext cx="7272808" cy="359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b="1"/>
              <a:t>* </a:t>
            </a:r>
            <a:r>
              <a:rPr lang="ko-KR" altLang="en-US" b="1"/>
              <a:t>수의 계약 현황 </a:t>
            </a:r>
            <a:r>
              <a:rPr lang="en-US" altLang="ko-KR" b="1"/>
              <a:t>*</a:t>
            </a:r>
            <a:endParaRPr lang="ko-KR" altLang="en-US" b="1"/>
          </a:p>
        </p:txBody>
      </p:sp>
      <p:sp>
        <p:nvSpPr>
          <p:cNvPr id="32" name="TextBox 13"/>
          <p:cNvSpPr txBox="1"/>
          <p:nvPr/>
        </p:nvSpPr>
        <p:spPr>
          <a:xfrm>
            <a:off x="335360" y="4365104"/>
            <a:ext cx="5556449" cy="2014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우유</a:t>
            </a:r>
            <a:r>
              <a:rPr lang="en-US" altLang="ko-KR"/>
              <a:t>, </a:t>
            </a:r>
            <a:r>
              <a:rPr lang="ko-KR" altLang="en-US"/>
              <a:t>간식음료</a:t>
            </a:r>
            <a:r>
              <a:rPr lang="en-US" altLang="ko-KR"/>
              <a:t>, </a:t>
            </a:r>
            <a:r>
              <a:rPr lang="ko-KR" altLang="en-US"/>
              <a:t>빵류 </a:t>
            </a:r>
            <a:r>
              <a:rPr lang="en-US" altLang="ko-KR"/>
              <a:t>– </a:t>
            </a:r>
            <a:r>
              <a:rPr lang="ko-KR" altLang="en-US"/>
              <a:t>서울우유 </a:t>
            </a:r>
            <a:r>
              <a:rPr lang="ko-KR" altLang="en-US" b="1">
                <a:solidFill>
                  <a:srgbClr val="ff0000"/>
                </a:solidFill>
              </a:rPr>
              <a:t>(흰우유단가: 370원)</a:t>
            </a:r>
            <a:endParaRPr lang="ko-KR" altLang="en-US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양곡</a:t>
            </a:r>
            <a:r>
              <a:rPr lang="en-US" altLang="ko-KR"/>
              <a:t>(</a:t>
            </a:r>
            <a:r>
              <a:rPr lang="ko-KR" altLang="en-US"/>
              <a:t>쌀</a:t>
            </a:r>
            <a:r>
              <a:rPr lang="en-US" altLang="ko-KR"/>
              <a:t>) – </a:t>
            </a:r>
            <a:r>
              <a:rPr lang="ko-KR" altLang="en-US"/>
              <a:t>화일캐터링 </a:t>
            </a:r>
            <a:r>
              <a:rPr lang="en-US" altLang="ko-KR"/>
              <a:t>(</a:t>
            </a:r>
            <a:r>
              <a:rPr lang="ko-KR" altLang="en-US"/>
              <a:t>당진 해마을쌀</a:t>
            </a:r>
            <a:r>
              <a:rPr lang="en-US" altLang="ko-KR"/>
              <a:t>)</a:t>
            </a:r>
            <a:endParaRPr lang="en-US" altLang="ko-KR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김치류</a:t>
            </a:r>
            <a:r>
              <a:rPr lang="en-US" altLang="ko-KR"/>
              <a:t> – </a:t>
            </a:r>
            <a:r>
              <a:rPr lang="ko-KR" altLang="en-US"/>
              <a:t>화일캐터링</a:t>
            </a:r>
            <a:endParaRPr lang="ko-KR" altLang="en-US"/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/>
              <a:t>수산물</a:t>
            </a:r>
            <a:r>
              <a:rPr lang="en-US" altLang="ko-KR"/>
              <a:t>- </a:t>
            </a:r>
            <a:r>
              <a:rPr lang="ko-KR" altLang="en-US"/>
              <a:t>동원단체급식푸드시스템</a:t>
            </a:r>
            <a:endParaRPr lang="ko-KR" altLang="en-US"/>
          </a:p>
          <a:p>
            <a:pPr lvl="0">
              <a:defRPr lang="ko-KR" altLang="en-US"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청심</ep:Company>
  <ep:Words>154</ep:Words>
  <ep:PresentationFormat>화면 슬라이드 쇼(4:3)</ep:PresentationFormat>
  <ep:Paragraphs>21</ep:Paragraphs>
  <ep:Slides>3</ep:Slides>
  <ep:Notes>3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테마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2013-04-29T02:33:55.000</dcterms:created>
  <dc:creator>excel2000</dc:creator>
  <cp:lastModifiedBy>tjs0625</cp:lastModifiedBy>
  <dcterms:modified xsi:type="dcterms:W3CDTF">2018-04-26T07:02:57.321</dcterms:modified>
  <cp:revision>472</cp:revision>
  <dc:title>슬라이드 1</dc:title>
  <cp:version>0906.0100.01</cp:version>
</cp:coreProperties>
</file>